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60" r:id="rId5"/>
    <p:sldId id="259" r:id="rId6"/>
    <p:sldId id="261" r:id="rId7"/>
    <p:sldId id="264" r:id="rId8"/>
    <p:sldId id="265" r:id="rId9"/>
    <p:sldId id="266" r:id="rId10"/>
    <p:sldId id="267" r:id="rId11"/>
    <p:sldId id="268" r:id="rId12"/>
    <p:sldId id="269" r:id="rId13"/>
    <p:sldId id="271" r:id="rId14"/>
    <p:sldId id="270" r:id="rId15"/>
    <p:sldId id="272" r:id="rId16"/>
    <p:sldId id="274" r:id="rId17"/>
    <p:sldId id="273" r:id="rId18"/>
    <p:sldId id="275" r:id="rId19"/>
    <p:sldId id="276" r:id="rId20"/>
    <p:sldId id="2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85" y="5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BD4D26-605A-41E8-96C8-D4DC5CE947F6}" type="datetimeFigureOut">
              <a:rPr lang="en-US"/>
              <a:pPr>
                <a:defRPr/>
              </a:pPr>
              <a:t>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1EDF798-7DE4-4B07-BF38-C6119266E454}" type="slidenum">
              <a:rPr lang="en-US"/>
              <a:pPr>
                <a:defRPr/>
              </a:pPr>
              <a:t>‹#›</a:t>
            </a:fld>
            <a:endParaRPr lang="en-US"/>
          </a:p>
        </p:txBody>
      </p:sp>
    </p:spTree>
    <p:extLst>
      <p:ext uri="{BB962C8B-B14F-4D97-AF65-F5344CB8AC3E}">
        <p14:creationId xmlns:p14="http://schemas.microsoft.com/office/powerpoint/2010/main" val="2992636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031D3-3B6D-4C58-AFCC-7E71104B528D}" type="datetimeFigureOut">
              <a:rPr lang="en-US" smtClean="0"/>
              <a:t>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BD51-3850-4710-A4C7-12B36E447D2C}" type="slidenum">
              <a:rPr lang="en-US" smtClean="0"/>
              <a:t>‹#›</a:t>
            </a:fld>
            <a:endParaRPr lang="en-US"/>
          </a:p>
        </p:txBody>
      </p:sp>
    </p:spTree>
    <p:extLst>
      <p:ext uri="{BB962C8B-B14F-4D97-AF65-F5344CB8AC3E}">
        <p14:creationId xmlns:p14="http://schemas.microsoft.com/office/powerpoint/2010/main" val="89218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triangle is the original land grant given to Abraham by God in Genesis 15</a:t>
            </a:r>
          </a:p>
        </p:txBody>
      </p:sp>
      <p:sp>
        <p:nvSpPr>
          <p:cNvPr id="4" name="Slide Number Placeholder 3"/>
          <p:cNvSpPr>
            <a:spLocks noGrp="1"/>
          </p:cNvSpPr>
          <p:nvPr>
            <p:ph type="sldNum" sz="quarter" idx="5"/>
          </p:nvPr>
        </p:nvSpPr>
        <p:spPr/>
        <p:txBody>
          <a:bodyPr/>
          <a:lstStyle/>
          <a:p>
            <a:fld id="{2D1EBD51-3850-4710-A4C7-12B36E447D2C}" type="slidenum">
              <a:rPr lang="en-US" smtClean="0"/>
              <a:t>3</a:t>
            </a:fld>
            <a:endParaRPr lang="en-US"/>
          </a:p>
        </p:txBody>
      </p:sp>
    </p:spTree>
    <p:extLst>
      <p:ext uri="{BB962C8B-B14F-4D97-AF65-F5344CB8AC3E}">
        <p14:creationId xmlns:p14="http://schemas.microsoft.com/office/powerpoint/2010/main" val="19640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battle of Armageddon because Israel is dwelling safely at this time</a:t>
            </a:r>
          </a:p>
          <a:p>
            <a:r>
              <a:rPr lang="en-US" dirty="0"/>
              <a:t>This battle ends in a hailstorm of fire and brimstone</a:t>
            </a:r>
          </a:p>
          <a:p>
            <a:r>
              <a:rPr lang="en-US" dirty="0"/>
              <a:t>The battle of Armageddon ends with the Lord slaying the armies of the Muslim antichrist with the sword that proceeds from His mouth in Revelation 19</a:t>
            </a:r>
          </a:p>
        </p:txBody>
      </p:sp>
      <p:sp>
        <p:nvSpPr>
          <p:cNvPr id="4" name="Slide Number Placeholder 3"/>
          <p:cNvSpPr>
            <a:spLocks noGrp="1"/>
          </p:cNvSpPr>
          <p:nvPr>
            <p:ph type="sldNum" sz="quarter" idx="5"/>
          </p:nvPr>
        </p:nvSpPr>
        <p:spPr/>
        <p:txBody>
          <a:bodyPr/>
          <a:lstStyle/>
          <a:p>
            <a:fld id="{2D1EBD51-3850-4710-A4C7-12B36E447D2C}" type="slidenum">
              <a:rPr lang="en-US" smtClean="0"/>
              <a:t>13</a:t>
            </a:fld>
            <a:endParaRPr lang="en-US"/>
          </a:p>
        </p:txBody>
      </p:sp>
    </p:spTree>
    <p:extLst>
      <p:ext uri="{BB962C8B-B14F-4D97-AF65-F5344CB8AC3E}">
        <p14:creationId xmlns:p14="http://schemas.microsoft.com/office/powerpoint/2010/main" val="59839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traditionally taught is that Gog and Magog are Russia</a:t>
            </a:r>
            <a:br>
              <a:rPr lang="en-US" dirty="0"/>
            </a:br>
            <a:r>
              <a:rPr lang="en-US" dirty="0"/>
              <a:t>This cannot be because of where they originated</a:t>
            </a:r>
          </a:p>
        </p:txBody>
      </p:sp>
      <p:sp>
        <p:nvSpPr>
          <p:cNvPr id="4" name="Slide Number Placeholder 3"/>
          <p:cNvSpPr>
            <a:spLocks noGrp="1"/>
          </p:cNvSpPr>
          <p:nvPr>
            <p:ph type="sldNum" sz="quarter" idx="5"/>
          </p:nvPr>
        </p:nvSpPr>
        <p:spPr/>
        <p:txBody>
          <a:bodyPr/>
          <a:lstStyle/>
          <a:p>
            <a:fld id="{2D1EBD51-3850-4710-A4C7-12B36E447D2C}" type="slidenum">
              <a:rPr lang="en-US" smtClean="0"/>
              <a:t>14</a:t>
            </a:fld>
            <a:endParaRPr lang="en-US"/>
          </a:p>
        </p:txBody>
      </p:sp>
    </p:spTree>
    <p:extLst>
      <p:ext uri="{BB962C8B-B14F-4D97-AF65-F5344CB8AC3E}">
        <p14:creationId xmlns:p14="http://schemas.microsoft.com/office/powerpoint/2010/main" val="71468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35BD17-DFA4-40A5-B773-17313DC1C828}"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114F5-323D-47A1-A330-9F727B745FD1}" type="slidenum">
              <a:rPr lang="en-US"/>
              <a:pPr>
                <a:defRPr/>
              </a:pPr>
              <a:t>‹#›</a:t>
            </a:fld>
            <a:endParaRPr lang="en-US"/>
          </a:p>
        </p:txBody>
      </p:sp>
    </p:spTree>
    <p:extLst>
      <p:ext uri="{BB962C8B-B14F-4D97-AF65-F5344CB8AC3E}">
        <p14:creationId xmlns:p14="http://schemas.microsoft.com/office/powerpoint/2010/main" val="332495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083FE8-A2BB-4E5A-80E5-520C66100684}"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C4B02-A01A-40F7-8EE7-4D81C31C3B06}" type="slidenum">
              <a:rPr lang="en-US"/>
              <a:pPr>
                <a:defRPr/>
              </a:pPr>
              <a:t>‹#›</a:t>
            </a:fld>
            <a:endParaRPr lang="en-US"/>
          </a:p>
        </p:txBody>
      </p:sp>
    </p:spTree>
    <p:extLst>
      <p:ext uri="{BB962C8B-B14F-4D97-AF65-F5344CB8AC3E}">
        <p14:creationId xmlns:p14="http://schemas.microsoft.com/office/powerpoint/2010/main" val="96053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AF8000-390A-40CD-AEFA-E29A30F98A7F}"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11450-0002-498A-BCC1-ABEC524F728A}" type="slidenum">
              <a:rPr lang="en-US"/>
              <a:pPr>
                <a:defRPr/>
              </a:pPr>
              <a:t>‹#›</a:t>
            </a:fld>
            <a:endParaRPr lang="en-US"/>
          </a:p>
        </p:txBody>
      </p:sp>
    </p:spTree>
    <p:extLst>
      <p:ext uri="{BB962C8B-B14F-4D97-AF65-F5344CB8AC3E}">
        <p14:creationId xmlns:p14="http://schemas.microsoft.com/office/powerpoint/2010/main" val="170293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2257F5-4ADC-4468-8D07-652516A805B7}"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62136-52ED-4CC6-AC6A-40C479310868}" type="slidenum">
              <a:rPr lang="en-US"/>
              <a:pPr>
                <a:defRPr/>
              </a:pPr>
              <a:t>‹#›</a:t>
            </a:fld>
            <a:endParaRPr lang="en-US"/>
          </a:p>
        </p:txBody>
      </p:sp>
    </p:spTree>
    <p:extLst>
      <p:ext uri="{BB962C8B-B14F-4D97-AF65-F5344CB8AC3E}">
        <p14:creationId xmlns:p14="http://schemas.microsoft.com/office/powerpoint/2010/main" val="357597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17383F-54B7-40BB-9B08-2620427961DB}"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A9055-4FDA-4835-9F74-5D781D12C329}" type="slidenum">
              <a:rPr lang="en-US"/>
              <a:pPr>
                <a:defRPr/>
              </a:pPr>
              <a:t>‹#›</a:t>
            </a:fld>
            <a:endParaRPr lang="en-US"/>
          </a:p>
        </p:txBody>
      </p:sp>
    </p:spTree>
    <p:extLst>
      <p:ext uri="{BB962C8B-B14F-4D97-AF65-F5344CB8AC3E}">
        <p14:creationId xmlns:p14="http://schemas.microsoft.com/office/powerpoint/2010/main" val="392113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CF10B94-F2E7-4599-9258-999CF7FF2B9A}"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CDEC5-F0D2-4F50-A609-3E0171CECAB8}" type="slidenum">
              <a:rPr lang="en-US"/>
              <a:pPr>
                <a:defRPr/>
              </a:pPr>
              <a:t>‹#›</a:t>
            </a:fld>
            <a:endParaRPr lang="en-US"/>
          </a:p>
        </p:txBody>
      </p:sp>
    </p:spTree>
    <p:extLst>
      <p:ext uri="{BB962C8B-B14F-4D97-AF65-F5344CB8AC3E}">
        <p14:creationId xmlns:p14="http://schemas.microsoft.com/office/powerpoint/2010/main" val="212103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4DFAB-3757-49D9-B335-ADD64522A86C}"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D2E88A-1921-4947-A183-2F52FD2E87CC}" type="slidenum">
              <a:rPr lang="en-US"/>
              <a:pPr>
                <a:defRPr/>
              </a:pPr>
              <a:t>‹#›</a:t>
            </a:fld>
            <a:endParaRPr lang="en-US"/>
          </a:p>
        </p:txBody>
      </p:sp>
    </p:spTree>
    <p:extLst>
      <p:ext uri="{BB962C8B-B14F-4D97-AF65-F5344CB8AC3E}">
        <p14:creationId xmlns:p14="http://schemas.microsoft.com/office/powerpoint/2010/main" val="277170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3FF9FA-9DD3-45D9-8A85-F8FDD8C808C9}" type="datetimeFigureOut">
              <a:rPr lang="en-US"/>
              <a:pPr>
                <a:defRPr/>
              </a:pPr>
              <a:t>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2EC399-8E5B-426C-9B4C-8AA28EE6B75A}" type="slidenum">
              <a:rPr lang="en-US"/>
              <a:pPr>
                <a:defRPr/>
              </a:pPr>
              <a:t>‹#›</a:t>
            </a:fld>
            <a:endParaRPr lang="en-US"/>
          </a:p>
        </p:txBody>
      </p:sp>
    </p:spTree>
    <p:extLst>
      <p:ext uri="{BB962C8B-B14F-4D97-AF65-F5344CB8AC3E}">
        <p14:creationId xmlns:p14="http://schemas.microsoft.com/office/powerpoint/2010/main" val="321609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3004ED-3BBD-47CA-A205-A14B2CF2BA18}" type="datetimeFigureOut">
              <a:rPr lang="en-US"/>
              <a:pPr>
                <a:defRPr/>
              </a:pPr>
              <a:t>2/9/2020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75B9BB-EB16-4A85-8056-6F0AC491CB26}" type="slidenum">
              <a:rPr lang="en-US"/>
              <a:pPr>
                <a:defRPr/>
              </a:pPr>
              <a:t>‹#›</a:t>
            </a:fld>
            <a:endParaRPr lang="en-US"/>
          </a:p>
        </p:txBody>
      </p:sp>
    </p:spTree>
    <p:extLst>
      <p:ext uri="{BB962C8B-B14F-4D97-AF65-F5344CB8AC3E}">
        <p14:creationId xmlns:p14="http://schemas.microsoft.com/office/powerpoint/2010/main" val="392729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A72AD0-7A2B-4FAF-B0A5-61E7D28A58B5}" type="datetimeFigureOut">
              <a:rPr lang="en-US"/>
              <a:pPr>
                <a:defRPr/>
              </a:pPr>
              <a:t>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DFEEDC-2053-49D5-BE25-6C2C370487EE}" type="slidenum">
              <a:rPr lang="en-US"/>
              <a:pPr>
                <a:defRPr/>
              </a:pPr>
              <a:t>‹#›</a:t>
            </a:fld>
            <a:endParaRPr lang="en-US"/>
          </a:p>
        </p:txBody>
      </p:sp>
    </p:spTree>
    <p:extLst>
      <p:ext uri="{BB962C8B-B14F-4D97-AF65-F5344CB8AC3E}">
        <p14:creationId xmlns:p14="http://schemas.microsoft.com/office/powerpoint/2010/main" val="65048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D3C06F-2FCF-4654-A7B9-64D3732E1A71}"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1B5CA-4085-4423-AA26-93F2F29D1F44}" type="slidenum">
              <a:rPr lang="en-US"/>
              <a:pPr>
                <a:defRPr/>
              </a:pPr>
              <a:t>‹#›</a:t>
            </a:fld>
            <a:endParaRPr lang="en-US"/>
          </a:p>
        </p:txBody>
      </p:sp>
    </p:spTree>
    <p:extLst>
      <p:ext uri="{BB962C8B-B14F-4D97-AF65-F5344CB8AC3E}">
        <p14:creationId xmlns:p14="http://schemas.microsoft.com/office/powerpoint/2010/main" val="270379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210837-D155-487D-A06D-52F0593231C7}"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3B1DB-B58C-4B00-80D5-D955CA9DFE9C}" type="slidenum">
              <a:rPr lang="en-US"/>
              <a:pPr>
                <a:defRPr/>
              </a:pPr>
              <a:t>‹#›</a:t>
            </a:fld>
            <a:endParaRPr lang="en-US"/>
          </a:p>
        </p:txBody>
      </p:sp>
    </p:spTree>
    <p:extLst>
      <p:ext uri="{BB962C8B-B14F-4D97-AF65-F5344CB8AC3E}">
        <p14:creationId xmlns:p14="http://schemas.microsoft.com/office/powerpoint/2010/main" val="1821829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6B0FA8-279F-4546-9DAC-6C0F98AB880C}"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1BA58-396A-4EE0-8B91-8D81FAB77B2E}" type="slidenum">
              <a:rPr lang="en-US"/>
              <a:pPr>
                <a:defRPr/>
              </a:pPr>
              <a:t>‹#›</a:t>
            </a:fld>
            <a:endParaRPr lang="en-US"/>
          </a:p>
        </p:txBody>
      </p:sp>
    </p:spTree>
    <p:extLst>
      <p:ext uri="{BB962C8B-B14F-4D97-AF65-F5344CB8AC3E}">
        <p14:creationId xmlns:p14="http://schemas.microsoft.com/office/powerpoint/2010/main" val="198264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1BC57E-C98B-4D53-8A12-591E50E1BEFF}"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511C8-1FDD-4F83-98C3-FC5F2ABE772B}" type="slidenum">
              <a:rPr lang="en-US"/>
              <a:pPr>
                <a:defRPr/>
              </a:pPr>
              <a:t>‹#›</a:t>
            </a:fld>
            <a:endParaRPr lang="en-US"/>
          </a:p>
        </p:txBody>
      </p:sp>
    </p:spTree>
    <p:extLst>
      <p:ext uri="{BB962C8B-B14F-4D97-AF65-F5344CB8AC3E}">
        <p14:creationId xmlns:p14="http://schemas.microsoft.com/office/powerpoint/2010/main" val="2312509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EC0260-22A4-4F18-952C-1AFC8275FBCB}"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F0C7B0-BF30-411C-8FF1-E40CF82E2EA3}" type="slidenum">
              <a:rPr lang="en-US"/>
              <a:pPr>
                <a:defRPr/>
              </a:pPr>
              <a:t>‹#›</a:t>
            </a:fld>
            <a:endParaRPr lang="en-US"/>
          </a:p>
        </p:txBody>
      </p:sp>
    </p:spTree>
    <p:extLst>
      <p:ext uri="{BB962C8B-B14F-4D97-AF65-F5344CB8AC3E}">
        <p14:creationId xmlns:p14="http://schemas.microsoft.com/office/powerpoint/2010/main" val="301657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DA9EC6-ED90-4A56-A900-1EB8F8DD67AF}" type="datetimeFigureOut">
              <a:rPr lang="en-US"/>
              <a:pPr>
                <a:defRPr/>
              </a:pPr>
              <a:t>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D7480-A5AA-4AB1-A5B1-5E8C802FA247}" type="slidenum">
              <a:rPr lang="en-US"/>
              <a:pPr>
                <a:defRPr/>
              </a:pPr>
              <a:t>‹#›</a:t>
            </a:fld>
            <a:endParaRPr lang="en-US"/>
          </a:p>
        </p:txBody>
      </p:sp>
    </p:spTree>
    <p:extLst>
      <p:ext uri="{BB962C8B-B14F-4D97-AF65-F5344CB8AC3E}">
        <p14:creationId xmlns:p14="http://schemas.microsoft.com/office/powerpoint/2010/main" val="2956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A7D6EF-62B8-44AF-AB4E-3E692D4D9173}"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B814FE-4099-40F1-B6AE-0BECA0862D98}" type="slidenum">
              <a:rPr lang="en-US"/>
              <a:pPr>
                <a:defRPr/>
              </a:pPr>
              <a:t>‹#›</a:t>
            </a:fld>
            <a:endParaRPr lang="en-US"/>
          </a:p>
        </p:txBody>
      </p:sp>
    </p:spTree>
    <p:extLst>
      <p:ext uri="{BB962C8B-B14F-4D97-AF65-F5344CB8AC3E}">
        <p14:creationId xmlns:p14="http://schemas.microsoft.com/office/powerpoint/2010/main" val="368404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BAF0C71-247A-40B4-B9D3-BFAF9074D5C1}" type="datetimeFigureOut">
              <a:rPr lang="en-US"/>
              <a:pPr>
                <a:defRPr/>
              </a:pPr>
              <a:t>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AAC3FE-0602-4456-8554-50401341F618}" type="slidenum">
              <a:rPr lang="en-US"/>
              <a:pPr>
                <a:defRPr/>
              </a:pPr>
              <a:t>‹#›</a:t>
            </a:fld>
            <a:endParaRPr lang="en-US"/>
          </a:p>
        </p:txBody>
      </p:sp>
    </p:spTree>
    <p:extLst>
      <p:ext uri="{BB962C8B-B14F-4D97-AF65-F5344CB8AC3E}">
        <p14:creationId xmlns:p14="http://schemas.microsoft.com/office/powerpoint/2010/main" val="267974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C4B97D-4FBC-47EF-9414-7CDA1332FDA2}" type="datetimeFigureOut">
              <a:rPr lang="en-US"/>
              <a:pPr>
                <a:defRPr/>
              </a:pPr>
              <a:t>2/9/2020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276612-D948-4461-8FE6-682CF14F1FA6}" type="slidenum">
              <a:rPr lang="en-US"/>
              <a:pPr>
                <a:defRPr/>
              </a:pPr>
              <a:t>‹#›</a:t>
            </a:fld>
            <a:endParaRPr lang="en-US"/>
          </a:p>
        </p:txBody>
      </p:sp>
    </p:spTree>
    <p:extLst>
      <p:ext uri="{BB962C8B-B14F-4D97-AF65-F5344CB8AC3E}">
        <p14:creationId xmlns:p14="http://schemas.microsoft.com/office/powerpoint/2010/main" val="351919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61ACBB-9842-48CB-B56B-5F09908CF457}" type="datetimeFigureOut">
              <a:rPr lang="en-US"/>
              <a:pPr>
                <a:defRPr/>
              </a:pPr>
              <a:t>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F1AD51-6CF4-4360-A582-7C1824013C0C}" type="slidenum">
              <a:rPr lang="en-US"/>
              <a:pPr>
                <a:defRPr/>
              </a:pPr>
              <a:t>‹#›</a:t>
            </a:fld>
            <a:endParaRPr lang="en-US"/>
          </a:p>
        </p:txBody>
      </p:sp>
    </p:spTree>
    <p:extLst>
      <p:ext uri="{BB962C8B-B14F-4D97-AF65-F5344CB8AC3E}">
        <p14:creationId xmlns:p14="http://schemas.microsoft.com/office/powerpoint/2010/main" val="349892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B4733B-05F0-41AF-82F9-C432B492A00A}"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ABCD8-44A1-45A9-B10A-283A4C1FBDB7}" type="slidenum">
              <a:rPr lang="en-US"/>
              <a:pPr>
                <a:defRPr/>
              </a:pPr>
              <a:t>‹#›</a:t>
            </a:fld>
            <a:endParaRPr lang="en-US"/>
          </a:p>
        </p:txBody>
      </p:sp>
    </p:spTree>
    <p:extLst>
      <p:ext uri="{BB962C8B-B14F-4D97-AF65-F5344CB8AC3E}">
        <p14:creationId xmlns:p14="http://schemas.microsoft.com/office/powerpoint/2010/main" val="220404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484FAE-8695-45C3-9B34-A43C38093CEB}" type="datetimeFigureOut">
              <a:rPr lang="en-US"/>
              <a:pPr>
                <a:defRPr/>
              </a:pPr>
              <a:t>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1526B-B320-4AC7-8CF2-388300319F34}" type="slidenum">
              <a:rPr lang="en-US"/>
              <a:pPr>
                <a:defRPr/>
              </a:pPr>
              <a:t>‹#›</a:t>
            </a:fld>
            <a:endParaRPr lang="en-US"/>
          </a:p>
        </p:txBody>
      </p:sp>
    </p:spTree>
    <p:extLst>
      <p:ext uri="{BB962C8B-B14F-4D97-AF65-F5344CB8AC3E}">
        <p14:creationId xmlns:p14="http://schemas.microsoft.com/office/powerpoint/2010/main" val="173114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F7DA94-A42F-4F1E-8439-A69996373FAB}" type="datetimeFigureOut">
              <a:rPr lang="en-US"/>
              <a:pPr>
                <a:defRPr/>
              </a:pPr>
              <a:t>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E7AF6CD-2146-4E57-A886-65E6F60DA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F111260-4643-4914-9EA9-9D75B480E685}" type="datetimeFigureOut">
              <a:rPr lang="en-US"/>
              <a:pPr>
                <a:defRPr/>
              </a:pPr>
              <a:t>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33ED6F05-A51C-4F11-AA2A-E17B515AED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37</a:t>
            </a:r>
            <a:endParaRPr lang="en-US" sz="4400" b="1" dirty="0">
              <a:latin typeface="Calibri" pitchFamily="34" charset="0"/>
            </a:endParaRPr>
          </a:p>
          <a:p>
            <a:pPr algn="ctr" eaLnBrk="1" hangingPunct="1"/>
            <a:r>
              <a:rPr lang="en-US" sz="4400" b="1" dirty="0">
                <a:latin typeface="Calibri" pitchFamily="34" charset="0"/>
              </a:rPr>
              <a:t>Israel’s National Resurrection</a:t>
            </a:r>
          </a:p>
        </p:txBody>
      </p:sp>
      <p:sp>
        <p:nvSpPr>
          <p:cNvPr id="9219" name="Content Placeholder 2"/>
          <p:cNvSpPr txBox="1">
            <a:spLocks/>
          </p:cNvSpPr>
          <p:nvPr/>
        </p:nvSpPr>
        <p:spPr bwMode="auto">
          <a:xfrm>
            <a:off x="152400" y="12192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The Sinews</a:t>
            </a:r>
            <a:r>
              <a:rPr lang="en-US" sz="2800" dirty="0">
                <a:solidFill>
                  <a:srgbClr val="FF0000"/>
                </a:solidFill>
              </a:rPr>
              <a:t>, </a:t>
            </a:r>
            <a:r>
              <a:rPr lang="en-US" sz="2800" b="1" dirty="0">
                <a:solidFill>
                  <a:srgbClr val="FF0000"/>
                </a:solidFill>
              </a:rPr>
              <a:t>Flesh </a:t>
            </a:r>
            <a:r>
              <a:rPr lang="en-US" sz="2800" dirty="0">
                <a:solidFill>
                  <a:srgbClr val="FF0000"/>
                </a:solidFill>
              </a:rPr>
              <a:t>and </a:t>
            </a:r>
            <a:r>
              <a:rPr lang="en-US" sz="2800" b="1" dirty="0">
                <a:solidFill>
                  <a:srgbClr val="FF0000"/>
                </a:solidFill>
              </a:rPr>
              <a:t>Skin -</a:t>
            </a:r>
            <a:r>
              <a:rPr lang="en-US" sz="2800" b="1" u="sng" dirty="0">
                <a:solidFill>
                  <a:srgbClr val="0000CC"/>
                </a:solidFill>
              </a:rPr>
              <a:t> </a:t>
            </a:r>
          </a:p>
          <a:p>
            <a:r>
              <a:rPr lang="en-US" sz="2800" b="1" u="sng" dirty="0">
                <a:solidFill>
                  <a:srgbClr val="0000CC"/>
                </a:solidFill>
              </a:rPr>
              <a:t>Ezekiel 37:8</a:t>
            </a:r>
            <a:r>
              <a:rPr lang="en-US" sz="2400" dirty="0"/>
              <a:t>  </a:t>
            </a:r>
            <a:r>
              <a:rPr lang="en-US" sz="2400" i="1" dirty="0"/>
              <a:t>And when I beheld, lo, the sinews and the flesh came up upon them, and the skin covered them …</a:t>
            </a:r>
          </a:p>
          <a:p>
            <a:r>
              <a:rPr lang="en-US" sz="2400" dirty="0"/>
              <a:t>The establishment of Israel as a nation in Palestine in 1948, by a United Nations mandate. </a:t>
            </a:r>
          </a:p>
          <a:p>
            <a:r>
              <a:rPr lang="en-US" sz="2400" b="1" dirty="0"/>
              <a:t>On June 5, 1967, 185,000 troops moved in war on Israel.  The Israeli air force destroyed 400 Russian built, Arab war planes on the ground in one day. Israel captured Jerusalem and the Golan Heights in what became known as </a:t>
            </a:r>
            <a:r>
              <a:rPr lang="en-US" sz="2400" b="1" dirty="0">
                <a:solidFill>
                  <a:srgbClr val="0000CC"/>
                </a:solidFill>
              </a:rPr>
              <a:t>the Six Day War</a:t>
            </a:r>
            <a:r>
              <a:rPr lang="en-US" sz="2400" b="1" dirty="0"/>
              <a:t>.</a:t>
            </a:r>
          </a:p>
          <a:p>
            <a:r>
              <a:rPr lang="en-US" sz="2400" b="1" dirty="0"/>
              <a:t>On October 6, 1973, the Yom Kippur War – Arabs attacked Israel with much modern Russian weaponry. </a:t>
            </a:r>
          </a:p>
          <a:p>
            <a:r>
              <a:rPr lang="en-US" sz="2400" b="1" dirty="0"/>
              <a:t>In 1990, Russia permitted 750,000 Jews to emigrate to Israel.</a:t>
            </a:r>
          </a:p>
        </p:txBody>
      </p:sp>
    </p:spTree>
    <p:extLst>
      <p:ext uri="{BB962C8B-B14F-4D97-AF65-F5344CB8AC3E}">
        <p14:creationId xmlns:p14="http://schemas.microsoft.com/office/powerpoint/2010/main" val="425263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37</a:t>
            </a:r>
            <a:endParaRPr lang="en-US" sz="4400" b="1" dirty="0">
              <a:latin typeface="Calibri" pitchFamily="34" charset="0"/>
            </a:endParaRPr>
          </a:p>
          <a:p>
            <a:pPr algn="ctr" eaLnBrk="1" hangingPunct="1"/>
            <a:r>
              <a:rPr lang="en-US" sz="4400" b="1" dirty="0">
                <a:latin typeface="Calibri" pitchFamily="34" charset="0"/>
              </a:rPr>
              <a:t>Israel’s National Resurrection</a:t>
            </a:r>
          </a:p>
        </p:txBody>
      </p:sp>
      <p:sp>
        <p:nvSpPr>
          <p:cNvPr id="9219" name="Content Placeholder 2"/>
          <p:cNvSpPr txBox="1">
            <a:spLocks/>
          </p:cNvSpPr>
          <p:nvPr/>
        </p:nvSpPr>
        <p:spPr bwMode="auto">
          <a:xfrm>
            <a:off x="152400" y="12192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BREATH stage -</a:t>
            </a:r>
            <a:r>
              <a:rPr lang="en-US" sz="2800" b="1" u="sng" dirty="0">
                <a:solidFill>
                  <a:srgbClr val="0000CC"/>
                </a:solidFill>
              </a:rPr>
              <a:t> </a:t>
            </a:r>
          </a:p>
          <a:p>
            <a:r>
              <a:rPr lang="en-US" sz="2800" b="1" u="sng" dirty="0">
                <a:solidFill>
                  <a:srgbClr val="0000CC"/>
                </a:solidFill>
              </a:rPr>
              <a:t>Ezekiel 37:10</a:t>
            </a:r>
            <a:r>
              <a:rPr lang="en-US" sz="2400" dirty="0"/>
              <a:t>  </a:t>
            </a:r>
            <a:r>
              <a:rPr lang="en-US" sz="2400" i="1" dirty="0"/>
              <a:t>So I prophesied as he commanded me, and the breath came into them, and they lived, and stood up upon their feet, an exceeding great army. </a:t>
            </a:r>
          </a:p>
          <a:p>
            <a:endParaRPr lang="en-US" sz="2400" i="1" dirty="0"/>
          </a:p>
          <a:p>
            <a:r>
              <a:rPr lang="en-US" sz="2400" b="1" dirty="0"/>
              <a:t>National restored Israel receiving the Holy Spirit </a:t>
            </a:r>
            <a:r>
              <a:rPr lang="en-US" sz="2400" dirty="0"/>
              <a:t>as promised in Israel’s New Covenant (36:24-28). This occurs </a:t>
            </a:r>
            <a:r>
              <a:rPr lang="en-US" sz="2400" b="1" dirty="0"/>
              <a:t>after Armageddon</a:t>
            </a:r>
            <a:r>
              <a:rPr lang="en-US" sz="2400" dirty="0"/>
              <a:t> when Christ returns to rescue them from destruction by the Antichrist. This prophecy will be ultimately fulfilled when Christ </a:t>
            </a:r>
            <a:r>
              <a:rPr lang="en-US" sz="2400" dirty="0" err="1"/>
              <a:t>regathers</a:t>
            </a:r>
            <a:r>
              <a:rPr lang="en-US" sz="2400" dirty="0"/>
              <a:t> believing Israelites to Israel in the Millennium. See Jeremiah 31:31-34.</a:t>
            </a:r>
            <a:endParaRPr lang="en-US" sz="24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1800"/>
            <a:ext cx="8747760" cy="2676144"/>
          </a:xfrm>
          <a:prstGeom prst="rect">
            <a:avLst/>
          </a:prstGeom>
        </p:spPr>
      </p:pic>
      <p:sp>
        <p:nvSpPr>
          <p:cNvPr id="3" name="Down Arrow 2"/>
          <p:cNvSpPr/>
          <p:nvPr/>
        </p:nvSpPr>
        <p:spPr>
          <a:xfrm rot="1830788">
            <a:off x="4610322" y="4216669"/>
            <a:ext cx="35052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861681">
            <a:off x="3837343" y="3801310"/>
            <a:ext cx="278954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Breath Stage</a:t>
            </a:r>
          </a:p>
        </p:txBody>
      </p:sp>
    </p:spTree>
    <p:extLst>
      <p:ext uri="{BB962C8B-B14F-4D97-AF65-F5344CB8AC3E}">
        <p14:creationId xmlns:p14="http://schemas.microsoft.com/office/powerpoint/2010/main" val="3213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37</a:t>
            </a:r>
            <a:endParaRPr lang="en-US" sz="4400" b="1" dirty="0">
              <a:latin typeface="Calibri" pitchFamily="34" charset="0"/>
            </a:endParaRPr>
          </a:p>
          <a:p>
            <a:pPr algn="ctr" eaLnBrk="1" hangingPunct="1"/>
            <a:r>
              <a:rPr lang="en-US" sz="4400" b="1" dirty="0">
                <a:latin typeface="Calibri" pitchFamily="34" charset="0"/>
              </a:rPr>
              <a:t>Israel’s National Resurrection</a:t>
            </a:r>
          </a:p>
        </p:txBody>
      </p:sp>
      <p:sp>
        <p:nvSpPr>
          <p:cNvPr id="9219" name="Content Placeholder 2"/>
          <p:cNvSpPr txBox="1">
            <a:spLocks/>
          </p:cNvSpPr>
          <p:nvPr/>
        </p:nvSpPr>
        <p:spPr bwMode="auto">
          <a:xfrm>
            <a:off x="152400" y="12192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TWO STICKS – </a:t>
            </a:r>
            <a:r>
              <a:rPr lang="en-US" sz="2800" b="1" u="sng" dirty="0">
                <a:solidFill>
                  <a:srgbClr val="0000CC"/>
                </a:solidFill>
              </a:rPr>
              <a:t>Ezekiel 37:15-22</a:t>
            </a:r>
            <a:endParaRPr lang="en-US" sz="2800" b="1" dirty="0">
              <a:solidFill>
                <a:srgbClr val="FF0000"/>
              </a:solidFill>
            </a:endParaRPr>
          </a:p>
          <a:p>
            <a:r>
              <a:rPr lang="en-US" sz="2800" b="1" dirty="0"/>
              <a:t>Judah (Southern Kingdom)</a:t>
            </a:r>
          </a:p>
          <a:p>
            <a:r>
              <a:rPr lang="en-US" sz="2800" b="1" dirty="0"/>
              <a:t>Ephraim (Northern Kingdom) </a:t>
            </a:r>
          </a:p>
          <a:p>
            <a:endParaRPr lang="en-US" sz="2800" b="1" dirty="0"/>
          </a:p>
          <a:p>
            <a:r>
              <a:rPr lang="en-US" sz="3200" b="1" dirty="0"/>
              <a:t>God restores His people Israel to the land and reunites them as a single nation in the land.</a:t>
            </a:r>
          </a:p>
        </p:txBody>
      </p:sp>
    </p:spTree>
    <p:extLst>
      <p:ext uri="{BB962C8B-B14F-4D97-AF65-F5344CB8AC3E}">
        <p14:creationId xmlns:p14="http://schemas.microsoft.com/office/powerpoint/2010/main" val="402756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38</a:t>
            </a:r>
            <a:endParaRPr lang="en-US" sz="4400" b="1" dirty="0">
              <a:latin typeface="Calibri" pitchFamily="34" charset="0"/>
            </a:endParaRPr>
          </a:p>
          <a:p>
            <a:pPr algn="ctr" eaLnBrk="1" hangingPunct="1"/>
            <a:r>
              <a:rPr lang="en-US" sz="4400" b="1" dirty="0">
                <a:latin typeface="Calibri" pitchFamily="34" charset="0"/>
              </a:rPr>
              <a:t>Fundamental Muslim Invasion</a:t>
            </a:r>
          </a:p>
        </p:txBody>
      </p:sp>
      <p:sp>
        <p:nvSpPr>
          <p:cNvPr id="9219" name="Content Placeholder 2"/>
          <p:cNvSpPr txBox="1">
            <a:spLocks/>
          </p:cNvSpPr>
          <p:nvPr/>
        </p:nvSpPr>
        <p:spPr bwMode="auto">
          <a:xfrm>
            <a:off x="152400" y="12192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3 year mark</a:t>
            </a:r>
            <a:r>
              <a:rPr lang="en-US" sz="2800" b="1" u="sng" dirty="0">
                <a:solidFill>
                  <a:srgbClr val="0000CC"/>
                </a:solidFill>
              </a:rPr>
              <a:t> </a:t>
            </a:r>
          </a:p>
          <a:p>
            <a:r>
              <a:rPr lang="en-US" sz="2800" b="1" u="sng" dirty="0">
                <a:solidFill>
                  <a:srgbClr val="0000CC"/>
                </a:solidFill>
              </a:rPr>
              <a:t>Ezekiel 38:1-3</a:t>
            </a:r>
            <a:r>
              <a:rPr lang="en-US" sz="2400" dirty="0"/>
              <a:t>  </a:t>
            </a:r>
            <a:r>
              <a:rPr lang="en-US" sz="2400" i="1" dirty="0"/>
              <a:t>And the word of the LORD came unto me, saying, </a:t>
            </a:r>
          </a:p>
          <a:p>
            <a:r>
              <a:rPr lang="en-US" sz="2400" i="1" dirty="0"/>
              <a:t>2  Son of man, set thy face against </a:t>
            </a:r>
            <a:r>
              <a:rPr lang="en-US" sz="2400" b="1" i="1" dirty="0"/>
              <a:t>Gog</a:t>
            </a:r>
            <a:r>
              <a:rPr lang="en-US" sz="2400" i="1" dirty="0"/>
              <a:t>, the </a:t>
            </a:r>
            <a:r>
              <a:rPr lang="en-US" sz="2400" b="1" i="1" dirty="0"/>
              <a:t>land of </a:t>
            </a:r>
            <a:r>
              <a:rPr lang="en-US" sz="2400" b="1" i="1" dirty="0" err="1"/>
              <a:t>Magog</a:t>
            </a:r>
            <a:r>
              <a:rPr lang="en-US" sz="2400" i="1" dirty="0"/>
              <a:t>, the chief prince of </a:t>
            </a:r>
            <a:r>
              <a:rPr lang="en-US" sz="2400" i="1" dirty="0" err="1"/>
              <a:t>Meshech</a:t>
            </a:r>
            <a:r>
              <a:rPr lang="en-US" sz="2400" i="1" dirty="0"/>
              <a:t> and Tubal, and prophesy against him, </a:t>
            </a:r>
          </a:p>
          <a:p>
            <a:r>
              <a:rPr lang="en-US" sz="2400" i="1" dirty="0"/>
              <a:t>3  And say, Thus </a:t>
            </a:r>
            <a:r>
              <a:rPr lang="en-US" sz="2400" i="1" dirty="0" err="1"/>
              <a:t>saith</a:t>
            </a:r>
            <a:r>
              <a:rPr lang="en-US" sz="2400" i="1" dirty="0"/>
              <a:t> the Lord GOD; Behold, I am against thee, O Gog, the chief prince of </a:t>
            </a:r>
            <a:r>
              <a:rPr lang="en-US" sz="2400" i="1" dirty="0" err="1"/>
              <a:t>Meshech</a:t>
            </a:r>
            <a:r>
              <a:rPr lang="en-US" sz="2400" i="1" dirty="0"/>
              <a:t> and Tubal: </a:t>
            </a:r>
          </a:p>
        </p:txBody>
      </p:sp>
    </p:spTree>
    <p:extLst>
      <p:ext uri="{BB962C8B-B14F-4D97-AF65-F5344CB8AC3E}">
        <p14:creationId xmlns:p14="http://schemas.microsoft.com/office/powerpoint/2010/main" val="55665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38</a:t>
            </a:r>
            <a:endParaRPr lang="en-US" sz="4400" b="1" dirty="0">
              <a:latin typeface="Calibri" pitchFamily="34" charset="0"/>
            </a:endParaRPr>
          </a:p>
          <a:p>
            <a:pPr algn="ctr" eaLnBrk="1" hangingPunct="1"/>
            <a:r>
              <a:rPr lang="en-US" sz="4400" b="1" dirty="0">
                <a:latin typeface="Calibri" pitchFamily="34" charset="0"/>
              </a:rPr>
              <a:t>Russian led Muslim Invasion</a:t>
            </a:r>
          </a:p>
        </p:txBody>
      </p:sp>
      <p:sp>
        <p:nvSpPr>
          <p:cNvPr id="9219" name="Content Placeholder 2"/>
          <p:cNvSpPr txBox="1">
            <a:spLocks/>
          </p:cNvSpPr>
          <p:nvPr/>
        </p:nvSpPr>
        <p:spPr bwMode="auto">
          <a:xfrm>
            <a:off x="152400" y="12192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Who is Gog and Where is </a:t>
            </a:r>
            <a:r>
              <a:rPr lang="en-US" sz="2800" b="1" dirty="0" err="1">
                <a:solidFill>
                  <a:srgbClr val="FF0000"/>
                </a:solidFill>
              </a:rPr>
              <a:t>Magog</a:t>
            </a:r>
            <a:r>
              <a:rPr lang="en-US" sz="2800" b="1" dirty="0">
                <a:solidFill>
                  <a:srgbClr val="FF0000"/>
                </a:solidFill>
              </a:rPr>
              <a:t>?</a:t>
            </a:r>
            <a:endParaRPr lang="en-US" sz="2800" b="1" u="sng" dirty="0">
              <a:solidFill>
                <a:srgbClr val="0000CC"/>
              </a:solidFill>
            </a:endParaRPr>
          </a:p>
          <a:p>
            <a:r>
              <a:rPr lang="en-US" sz="2800" b="1" u="sng" dirty="0">
                <a:solidFill>
                  <a:srgbClr val="0000CC"/>
                </a:solidFill>
              </a:rPr>
              <a:t>Genesis 10:2-5</a:t>
            </a:r>
            <a:r>
              <a:rPr lang="en-US" sz="2400" dirty="0"/>
              <a:t>  The sons of Japheth; </a:t>
            </a:r>
            <a:r>
              <a:rPr lang="en-US" sz="2400" b="1" dirty="0">
                <a:solidFill>
                  <a:srgbClr val="0000CC"/>
                </a:solidFill>
              </a:rPr>
              <a:t>Gomer</a:t>
            </a:r>
            <a:r>
              <a:rPr lang="en-US" sz="2400" dirty="0"/>
              <a:t>, and </a:t>
            </a:r>
            <a:r>
              <a:rPr lang="en-US" sz="2400" b="1" dirty="0" err="1">
                <a:solidFill>
                  <a:srgbClr val="C00000"/>
                </a:solidFill>
              </a:rPr>
              <a:t>Magog</a:t>
            </a:r>
            <a:r>
              <a:rPr lang="en-US" sz="2400" dirty="0"/>
              <a:t>, and </a:t>
            </a:r>
            <a:r>
              <a:rPr lang="en-US" sz="2400" dirty="0" err="1"/>
              <a:t>Madai</a:t>
            </a:r>
            <a:r>
              <a:rPr lang="en-US" sz="2400" dirty="0"/>
              <a:t>, and </a:t>
            </a:r>
            <a:r>
              <a:rPr lang="en-US" sz="2400" dirty="0" err="1"/>
              <a:t>Javan</a:t>
            </a:r>
            <a:r>
              <a:rPr lang="en-US" sz="2400" dirty="0"/>
              <a:t>, and </a:t>
            </a:r>
            <a:r>
              <a:rPr lang="en-US" sz="2400" b="1" dirty="0">
                <a:solidFill>
                  <a:srgbClr val="0000CC"/>
                </a:solidFill>
              </a:rPr>
              <a:t>Tubal</a:t>
            </a:r>
            <a:r>
              <a:rPr lang="en-US" sz="2400" dirty="0"/>
              <a:t>, and </a:t>
            </a:r>
            <a:r>
              <a:rPr lang="en-US" sz="2400" b="1" dirty="0" err="1">
                <a:solidFill>
                  <a:srgbClr val="0000CC"/>
                </a:solidFill>
              </a:rPr>
              <a:t>Meshech</a:t>
            </a:r>
            <a:r>
              <a:rPr lang="en-US" sz="2400" dirty="0"/>
              <a:t>, and </a:t>
            </a:r>
            <a:r>
              <a:rPr lang="en-US" sz="2400" dirty="0" err="1"/>
              <a:t>Tiras</a:t>
            </a:r>
            <a:r>
              <a:rPr lang="en-US" sz="2400" dirty="0"/>
              <a:t>. </a:t>
            </a:r>
          </a:p>
          <a:p>
            <a:r>
              <a:rPr lang="en-US" sz="2400" dirty="0"/>
              <a:t>3  And the sons of </a:t>
            </a:r>
            <a:r>
              <a:rPr lang="en-US" sz="2400" b="1" dirty="0">
                <a:solidFill>
                  <a:srgbClr val="0000CC"/>
                </a:solidFill>
              </a:rPr>
              <a:t>Gomer</a:t>
            </a:r>
            <a:r>
              <a:rPr lang="en-US" sz="2400" dirty="0"/>
              <a:t>; </a:t>
            </a:r>
            <a:r>
              <a:rPr lang="en-US" sz="2400" dirty="0" err="1"/>
              <a:t>Ashkenaz</a:t>
            </a:r>
            <a:r>
              <a:rPr lang="en-US" sz="2400" dirty="0"/>
              <a:t>, and </a:t>
            </a:r>
            <a:r>
              <a:rPr lang="en-US" sz="2400" dirty="0" err="1"/>
              <a:t>Riphath</a:t>
            </a:r>
            <a:r>
              <a:rPr lang="en-US" sz="2400" dirty="0"/>
              <a:t>, and </a:t>
            </a:r>
            <a:r>
              <a:rPr lang="en-US" sz="2400" b="1" dirty="0" err="1">
                <a:solidFill>
                  <a:srgbClr val="0000CC"/>
                </a:solidFill>
              </a:rPr>
              <a:t>Togarmah</a:t>
            </a:r>
            <a:r>
              <a:rPr lang="en-US" sz="2400" dirty="0"/>
              <a:t>. </a:t>
            </a:r>
          </a:p>
          <a:p>
            <a:r>
              <a:rPr lang="en-US" sz="2400" dirty="0"/>
              <a:t>4  And the sons of </a:t>
            </a:r>
            <a:r>
              <a:rPr lang="en-US" sz="2400" dirty="0" err="1"/>
              <a:t>Javan</a:t>
            </a:r>
            <a:r>
              <a:rPr lang="en-US" sz="2400" dirty="0"/>
              <a:t>; </a:t>
            </a:r>
            <a:r>
              <a:rPr lang="en-US" sz="2400" dirty="0" err="1"/>
              <a:t>Elishah</a:t>
            </a:r>
            <a:r>
              <a:rPr lang="en-US" sz="2400" dirty="0"/>
              <a:t>, and </a:t>
            </a:r>
            <a:r>
              <a:rPr lang="en-US" sz="2400" b="1" dirty="0" err="1">
                <a:solidFill>
                  <a:srgbClr val="0000CC"/>
                </a:solidFill>
              </a:rPr>
              <a:t>Tarshish</a:t>
            </a:r>
            <a:r>
              <a:rPr lang="en-US" sz="2400" dirty="0"/>
              <a:t>, </a:t>
            </a:r>
            <a:r>
              <a:rPr lang="en-US" sz="2400" dirty="0" err="1"/>
              <a:t>Kittim</a:t>
            </a:r>
            <a:r>
              <a:rPr lang="en-US" sz="2400" dirty="0"/>
              <a:t>, and </a:t>
            </a:r>
            <a:r>
              <a:rPr lang="en-US" sz="2400" dirty="0" err="1"/>
              <a:t>Dodanim</a:t>
            </a:r>
            <a:r>
              <a:rPr lang="en-US" sz="2400" dirty="0"/>
              <a:t>. </a:t>
            </a:r>
          </a:p>
          <a:p>
            <a:r>
              <a:rPr lang="en-US" sz="2400" dirty="0"/>
              <a:t>5  By these were the </a:t>
            </a:r>
            <a:r>
              <a:rPr lang="en-US" sz="2400" b="1" dirty="0"/>
              <a:t>isles of the Gentiles</a:t>
            </a:r>
            <a:r>
              <a:rPr lang="en-US" sz="2400" dirty="0"/>
              <a:t> divided in their lands; every one after his tongue, after their families, in their nations. </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100" y="0"/>
            <a:ext cx="9144000" cy="6842449"/>
          </a:xfrm>
          <a:prstGeom prst="rect">
            <a:avLst/>
          </a:prstGeom>
        </p:spPr>
      </p:pic>
      <p:sp>
        <p:nvSpPr>
          <p:cNvPr id="3" name="Rectangle 2"/>
          <p:cNvSpPr/>
          <p:nvPr/>
        </p:nvSpPr>
        <p:spPr>
          <a:xfrm>
            <a:off x="3168038" y="990600"/>
            <a:ext cx="2884124" cy="923330"/>
          </a:xfrm>
          <a:prstGeom prst="rect">
            <a:avLst/>
          </a:prstGeom>
          <a:noFill/>
        </p:spPr>
        <p:txBody>
          <a:bodyPr wrap="non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Japheth</a:t>
            </a:r>
          </a:p>
        </p:txBody>
      </p:sp>
      <p:sp>
        <p:nvSpPr>
          <p:cNvPr id="6" name="Rectangle 5"/>
          <p:cNvSpPr/>
          <p:nvPr/>
        </p:nvSpPr>
        <p:spPr>
          <a:xfrm>
            <a:off x="4940603" y="4876800"/>
            <a:ext cx="2069797"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Shem</a:t>
            </a:r>
          </a:p>
        </p:txBody>
      </p:sp>
      <p:sp>
        <p:nvSpPr>
          <p:cNvPr id="7" name="Rectangle 6"/>
          <p:cNvSpPr/>
          <p:nvPr/>
        </p:nvSpPr>
        <p:spPr>
          <a:xfrm>
            <a:off x="563742" y="3886200"/>
            <a:ext cx="17043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Ham</a:t>
            </a:r>
          </a:p>
        </p:txBody>
      </p:sp>
      <p:sp>
        <p:nvSpPr>
          <p:cNvPr id="4" name="Down Arrow 3"/>
          <p:cNvSpPr/>
          <p:nvPr/>
        </p:nvSpPr>
        <p:spPr>
          <a:xfrm rot="7380000">
            <a:off x="5107405" y="4166137"/>
            <a:ext cx="228600" cy="1219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rot="20257331">
            <a:off x="4158794" y="2085637"/>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2209800"/>
            <a:ext cx="838200" cy="3048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2895600"/>
            <a:ext cx="457200" cy="3048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87077">
            <a:off x="3843736" y="2740548"/>
            <a:ext cx="736748" cy="219328"/>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animBg="1"/>
      <p:bldP spid="5"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38 and 39</a:t>
            </a:r>
          </a:p>
          <a:p>
            <a:pPr algn="ctr" eaLnBrk="1" hangingPunct="1"/>
            <a:r>
              <a:rPr lang="en-US" sz="2800" b="1" dirty="0">
                <a:latin typeface="Calibri" pitchFamily="34" charset="0"/>
              </a:rPr>
              <a:t>Psalm 83 and Daniel 11:40-45</a:t>
            </a:r>
          </a:p>
          <a:p>
            <a:pPr algn="ctr" eaLnBrk="1" hangingPunct="1"/>
            <a:r>
              <a:rPr lang="en-US" sz="4000" b="1" dirty="0">
                <a:latin typeface="Calibri" pitchFamily="34" charset="0"/>
              </a:rPr>
              <a:t>Fundamental Muslim Federation Invasion</a:t>
            </a:r>
          </a:p>
        </p:txBody>
      </p:sp>
      <p:sp>
        <p:nvSpPr>
          <p:cNvPr id="13" name="Rectangle 12"/>
          <p:cNvSpPr>
            <a:spLocks noChangeArrowheads="1"/>
          </p:cNvSpPr>
          <p:nvPr/>
        </p:nvSpPr>
        <p:spPr bwMode="auto">
          <a:xfrm>
            <a:off x="304800" y="17526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90600" lvl="1" indent="-533400">
              <a:spcBef>
                <a:spcPct val="20000"/>
              </a:spcBef>
              <a:buFontTx/>
              <a:buAutoNum type="arabicPeriod"/>
            </a:pPr>
            <a:r>
              <a:rPr lang="en-US" sz="3000" b="1" dirty="0"/>
              <a:t>Gog</a:t>
            </a:r>
          </a:p>
          <a:p>
            <a:pPr marL="990600" lvl="1" indent="-533400">
              <a:spcBef>
                <a:spcPct val="20000"/>
              </a:spcBef>
              <a:buFontTx/>
              <a:buAutoNum type="arabicPeriod"/>
            </a:pPr>
            <a:r>
              <a:rPr lang="en-US" sz="3000" b="1" dirty="0"/>
              <a:t>Magog</a:t>
            </a:r>
          </a:p>
          <a:p>
            <a:pPr marL="990600" lvl="1" indent="-533400">
              <a:spcBef>
                <a:spcPct val="20000"/>
              </a:spcBef>
              <a:buFontTx/>
              <a:buAutoNum type="arabicPeriod"/>
            </a:pPr>
            <a:r>
              <a:rPr lang="en-US" sz="3000" b="1" dirty="0" err="1"/>
              <a:t>Meshech</a:t>
            </a:r>
            <a:endParaRPr lang="en-US" sz="3000" b="1" dirty="0"/>
          </a:p>
          <a:p>
            <a:pPr marL="990600" lvl="1" indent="-533400">
              <a:spcBef>
                <a:spcPct val="20000"/>
              </a:spcBef>
              <a:buFontTx/>
              <a:buAutoNum type="arabicPeriod"/>
            </a:pPr>
            <a:r>
              <a:rPr lang="en-US" sz="3000" b="1" dirty="0"/>
              <a:t>Tubal</a:t>
            </a:r>
          </a:p>
          <a:p>
            <a:pPr marL="990600" lvl="1" indent="-533400">
              <a:spcBef>
                <a:spcPct val="20000"/>
              </a:spcBef>
              <a:buFontTx/>
              <a:buAutoNum type="arabicPeriod"/>
            </a:pPr>
            <a:r>
              <a:rPr lang="en-US" sz="3000" b="1" dirty="0"/>
              <a:t>Persia</a:t>
            </a:r>
          </a:p>
          <a:p>
            <a:pPr marL="990600" lvl="1" indent="-533400">
              <a:spcBef>
                <a:spcPct val="20000"/>
              </a:spcBef>
              <a:buFontTx/>
              <a:buAutoNum type="arabicPeriod"/>
            </a:pPr>
            <a:r>
              <a:rPr lang="en-US" sz="3000" b="1" dirty="0"/>
              <a:t>Ethiopia(Cush</a:t>
            </a:r>
          </a:p>
          <a:p>
            <a:pPr marL="990600" lvl="1" indent="-533400">
              <a:spcBef>
                <a:spcPct val="20000"/>
              </a:spcBef>
              <a:buFontTx/>
              <a:buAutoNum type="arabicPeriod"/>
            </a:pPr>
            <a:r>
              <a:rPr lang="en-US" sz="3000" b="1" dirty="0" err="1"/>
              <a:t>Lybia</a:t>
            </a:r>
            <a:r>
              <a:rPr lang="en-US" sz="3000" b="1" dirty="0"/>
              <a:t> (Put)</a:t>
            </a:r>
          </a:p>
        </p:txBody>
      </p:sp>
      <p:sp>
        <p:nvSpPr>
          <p:cNvPr id="14" name="Rectangle 13"/>
          <p:cNvSpPr>
            <a:spLocks noChangeArrowheads="1"/>
          </p:cNvSpPr>
          <p:nvPr/>
        </p:nvSpPr>
        <p:spPr bwMode="auto">
          <a:xfrm>
            <a:off x="3886200" y="1752600"/>
            <a:ext cx="5181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pPr>
            <a:r>
              <a:rPr lang="en-US" sz="3000" b="1" dirty="0"/>
              <a:t>8.  Gomer</a:t>
            </a:r>
          </a:p>
          <a:p>
            <a:pPr marL="971550" lvl="1" indent="-514350">
              <a:spcBef>
                <a:spcPct val="20000"/>
              </a:spcBef>
              <a:buAutoNum type="arabicPeriod" startAt="9"/>
            </a:pPr>
            <a:r>
              <a:rPr lang="en-US" sz="3000" b="1" dirty="0" err="1"/>
              <a:t>Togarmah</a:t>
            </a:r>
            <a:endParaRPr lang="en-US" sz="3000" b="1" dirty="0"/>
          </a:p>
          <a:p>
            <a:pPr marL="971550" lvl="1" indent="-514350">
              <a:spcBef>
                <a:spcPct val="20000"/>
              </a:spcBef>
              <a:buAutoNum type="arabicPeriod" startAt="9"/>
            </a:pPr>
            <a:r>
              <a:rPr lang="en-US" sz="3000" b="1" dirty="0"/>
              <a:t>King of the North</a:t>
            </a:r>
          </a:p>
          <a:p>
            <a:pPr marL="971550" lvl="1" indent="-514350">
              <a:spcBef>
                <a:spcPct val="20000"/>
              </a:spcBef>
              <a:buAutoNum type="arabicPeriod" startAt="9"/>
            </a:pPr>
            <a:r>
              <a:rPr lang="en-US" sz="3000" b="1" dirty="0"/>
              <a:t>King of the South</a:t>
            </a:r>
          </a:p>
          <a:p>
            <a:pPr marL="971550" lvl="1" indent="-514350">
              <a:spcBef>
                <a:spcPct val="20000"/>
              </a:spcBef>
              <a:buAutoNum type="arabicPeriod" startAt="9"/>
            </a:pPr>
            <a:r>
              <a:rPr lang="en-US" sz="3000" b="1" dirty="0"/>
              <a:t>Ishmaelites or Edom</a:t>
            </a:r>
          </a:p>
          <a:p>
            <a:pPr marL="971550" lvl="1" indent="-514350">
              <a:spcBef>
                <a:spcPct val="20000"/>
              </a:spcBef>
              <a:buAutoNum type="arabicPeriod" startAt="9"/>
            </a:pPr>
            <a:r>
              <a:rPr lang="en-US" sz="3000" b="1" dirty="0" err="1"/>
              <a:t>Tyre</a:t>
            </a:r>
            <a:endParaRPr lang="en-US" sz="3000" b="1" dirty="0"/>
          </a:p>
          <a:p>
            <a:pPr marL="971550" lvl="1" indent="-514350">
              <a:spcBef>
                <a:spcPct val="20000"/>
              </a:spcBef>
              <a:buAutoNum type="arabicPeriod" startAt="9"/>
            </a:pPr>
            <a:r>
              <a:rPr lang="en-US" sz="3000" b="1" dirty="0"/>
              <a:t>Sheba and </a:t>
            </a:r>
            <a:r>
              <a:rPr lang="en-US" sz="3000" b="1" dirty="0" err="1"/>
              <a:t>Dedan</a:t>
            </a:r>
            <a:endParaRPr lang="en-US" sz="3000" b="1" dirty="0"/>
          </a:p>
          <a:p>
            <a:pPr marL="971550" lvl="1" indent="-514350">
              <a:spcBef>
                <a:spcPct val="20000"/>
              </a:spcBef>
              <a:buAutoNum type="arabicPeriod" startAt="9"/>
            </a:pPr>
            <a:r>
              <a:rPr lang="en-US" sz="2800" b="1" dirty="0"/>
              <a:t>Merchants of </a:t>
            </a:r>
            <a:r>
              <a:rPr lang="en-US" sz="2800" b="1" dirty="0" err="1"/>
              <a:t>Tarshish</a:t>
            </a:r>
            <a:endParaRPr lang="en-US" sz="2800" b="1" dirty="0"/>
          </a:p>
        </p:txBody>
      </p:sp>
    </p:spTree>
    <p:extLst>
      <p:ext uri="{BB962C8B-B14F-4D97-AF65-F5344CB8AC3E}">
        <p14:creationId xmlns:p14="http://schemas.microsoft.com/office/powerpoint/2010/main" val="285312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38 and 39</a:t>
            </a:r>
          </a:p>
          <a:p>
            <a:pPr algn="ctr" eaLnBrk="1" hangingPunct="1"/>
            <a:r>
              <a:rPr lang="en-US" sz="2800" b="1" dirty="0">
                <a:latin typeface="Calibri" pitchFamily="34" charset="0"/>
              </a:rPr>
              <a:t>Psalm 83 and Daniel 11:40-45</a:t>
            </a:r>
          </a:p>
          <a:p>
            <a:pPr algn="ctr" eaLnBrk="1" hangingPunct="1"/>
            <a:r>
              <a:rPr lang="en-US" sz="4400" b="1" dirty="0">
                <a:latin typeface="Calibri" pitchFamily="34" charset="0"/>
              </a:rPr>
              <a:t>Russian led Muslim Invasion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941" r="8823"/>
          <a:stretch/>
        </p:blipFill>
        <p:spPr>
          <a:xfrm>
            <a:off x="0" y="0"/>
            <a:ext cx="9144000" cy="6945581"/>
          </a:xfrm>
          <a:prstGeom prst="rect">
            <a:avLst/>
          </a:prstGeom>
        </p:spPr>
      </p:pic>
      <p:sp>
        <p:nvSpPr>
          <p:cNvPr id="12" name="Rectangle 11"/>
          <p:cNvSpPr/>
          <p:nvPr/>
        </p:nvSpPr>
        <p:spPr>
          <a:xfrm>
            <a:off x="4502097" y="-11906"/>
            <a:ext cx="2779928" cy="123110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Gog</a:t>
            </a:r>
          </a:p>
          <a:p>
            <a:pPr algn="ct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Magog</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(land of Gog)</a:t>
            </a:r>
          </a:p>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Prince of Rosh</a:t>
            </a:r>
          </a:p>
        </p:txBody>
      </p:sp>
      <p:sp>
        <p:nvSpPr>
          <p:cNvPr id="21" name="Rectangle 20"/>
          <p:cNvSpPr/>
          <p:nvPr/>
        </p:nvSpPr>
        <p:spPr>
          <a:xfrm>
            <a:off x="4191001" y="1828800"/>
            <a:ext cx="1283235" cy="68480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spcAft>
                <a:spcPts val="300"/>
              </a:spcAft>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Tubal</a:t>
            </a:r>
          </a:p>
          <a:p>
            <a:pPr algn="r">
              <a:spcAft>
                <a:spcPts val="300"/>
              </a:spcAft>
            </a:pP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Togarmah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a:off x="6934200" y="3050675"/>
            <a:ext cx="110959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300"/>
              </a:spcAft>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Persia</a:t>
            </a:r>
          </a:p>
        </p:txBody>
      </p:sp>
      <p:sp>
        <p:nvSpPr>
          <p:cNvPr id="23" name="Rectangle 22"/>
          <p:cNvSpPr/>
          <p:nvPr/>
        </p:nvSpPr>
        <p:spPr>
          <a:xfrm>
            <a:off x="4191000" y="5181600"/>
            <a:ext cx="227818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300"/>
              </a:spcAft>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Ethiopia/</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Cush</a:t>
            </a:r>
          </a:p>
        </p:txBody>
      </p:sp>
      <p:sp>
        <p:nvSpPr>
          <p:cNvPr id="24" name="Rectangle 23"/>
          <p:cNvSpPr/>
          <p:nvPr/>
        </p:nvSpPr>
        <p:spPr>
          <a:xfrm>
            <a:off x="2667000" y="3429000"/>
            <a:ext cx="144462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300"/>
              </a:spcAft>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Libya/</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Put</a:t>
            </a:r>
          </a:p>
        </p:txBody>
      </p:sp>
      <p:sp>
        <p:nvSpPr>
          <p:cNvPr id="25" name="Rectangle 24"/>
          <p:cNvSpPr/>
          <p:nvPr/>
        </p:nvSpPr>
        <p:spPr>
          <a:xfrm>
            <a:off x="3111803" y="2438400"/>
            <a:ext cx="2069797" cy="369332"/>
          </a:xfrm>
          <a:prstGeom prst="rect">
            <a:avLst/>
          </a:prstGeom>
          <a:noFill/>
        </p:spPr>
        <p:txBody>
          <a:bodyPr wrap="none" lIns="91440" tIns="45720" rIns="91440" bIns="45720">
            <a:spAutoFit/>
          </a:bodyPr>
          <a:lstStyle/>
          <a:p>
            <a:pPr>
              <a:spcAft>
                <a:spcPts val="300"/>
              </a:spcAft>
            </a:pPr>
            <a:r>
              <a:rPr lang="en-US" b="1" dirty="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rPr>
              <a:t>King of the North</a:t>
            </a:r>
          </a:p>
        </p:txBody>
      </p:sp>
      <p:sp>
        <p:nvSpPr>
          <p:cNvPr id="26" name="Rectangle 25"/>
          <p:cNvSpPr/>
          <p:nvPr/>
        </p:nvSpPr>
        <p:spPr>
          <a:xfrm>
            <a:off x="4114800" y="3200400"/>
            <a:ext cx="1249060" cy="684803"/>
          </a:xfrm>
          <a:prstGeom prst="rect">
            <a:avLst/>
          </a:prstGeom>
          <a:noFill/>
        </p:spPr>
        <p:txBody>
          <a:bodyPr wrap="none" lIns="91440" tIns="45720" rIns="91440" bIns="45720">
            <a:spAutoFit/>
          </a:bodyPr>
          <a:lstStyle/>
          <a:p>
            <a:pPr>
              <a:spcAft>
                <a:spcPts val="300"/>
              </a:spcAft>
            </a:pPr>
            <a:r>
              <a:rPr lang="en-US" b="1" dirty="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rPr>
              <a:t>King of</a:t>
            </a:r>
          </a:p>
          <a:p>
            <a:pPr>
              <a:spcAft>
                <a:spcPts val="300"/>
              </a:spcAft>
            </a:pPr>
            <a:r>
              <a:rPr lang="en-US" b="1" dirty="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rPr>
              <a:t>the South</a:t>
            </a:r>
          </a:p>
        </p:txBody>
      </p:sp>
      <p:sp>
        <p:nvSpPr>
          <p:cNvPr id="27" name="Rectangle 26"/>
          <p:cNvSpPr/>
          <p:nvPr/>
        </p:nvSpPr>
        <p:spPr>
          <a:xfrm>
            <a:off x="5029200" y="2819400"/>
            <a:ext cx="1441420" cy="1000274"/>
          </a:xfrm>
          <a:prstGeom prst="rect">
            <a:avLst/>
          </a:prstGeom>
          <a:noFill/>
        </p:spPr>
        <p:txBody>
          <a:bodyPr wrap="none" lIns="91440" tIns="45720" rIns="91440" bIns="45720">
            <a:spAutoFit/>
          </a:bodyPr>
          <a:lstStyle/>
          <a:p>
            <a:pPr algn="ctr">
              <a:spcAft>
                <a:spcPts val="300"/>
              </a:spcAft>
            </a:pPr>
            <a:r>
              <a:rPr lang="en-US" b="1" dirty="0" err="1">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rPr>
              <a:t>Ishmealites</a:t>
            </a:r>
            <a:endParaRPr lang="en-US" b="1" dirty="0">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endParaRPr>
          </a:p>
          <a:p>
            <a:pPr algn="ctr">
              <a:spcAft>
                <a:spcPts val="300"/>
              </a:spcAft>
            </a:pPr>
            <a:r>
              <a:rPr lang="en-US" b="1" dirty="0">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rPr>
              <a:t>Edom</a:t>
            </a:r>
          </a:p>
          <a:p>
            <a:pPr algn="ctr">
              <a:spcAft>
                <a:spcPts val="300"/>
              </a:spcAft>
            </a:pPr>
            <a:r>
              <a:rPr lang="en-US" b="1" dirty="0">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rPr>
              <a:t>Esau</a:t>
            </a:r>
          </a:p>
        </p:txBody>
      </p:sp>
      <p:sp>
        <p:nvSpPr>
          <p:cNvPr id="28" name="Rectangle 27"/>
          <p:cNvSpPr/>
          <p:nvPr/>
        </p:nvSpPr>
        <p:spPr>
          <a:xfrm>
            <a:off x="4411900" y="2636282"/>
            <a:ext cx="654859" cy="369332"/>
          </a:xfrm>
          <a:prstGeom prst="rect">
            <a:avLst/>
          </a:prstGeom>
          <a:noFill/>
        </p:spPr>
        <p:txBody>
          <a:bodyPr wrap="none" lIns="91440" tIns="45720" rIns="91440" bIns="45720">
            <a:spAutoFit/>
          </a:bodyPr>
          <a:lstStyle/>
          <a:p>
            <a:pPr algn="ctr">
              <a:spcAft>
                <a:spcPts val="300"/>
              </a:spcAft>
            </a:pPr>
            <a:r>
              <a:rPr lang="en-US" b="1" dirty="0" err="1">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rPr>
              <a:t>Tyre</a:t>
            </a:r>
            <a:endParaRPr lang="en-US" b="1" dirty="0">
              <a:ln w="6350" cmpd="sng">
                <a:solidFill>
                  <a:schemeClr val="accent1">
                    <a:tint val="3000"/>
                  </a:schemeClr>
                </a:solidFill>
                <a:prstDash val="solid"/>
                <a:miter lim="800000"/>
              </a:ln>
              <a:solidFill>
                <a:srgbClr val="0000CC"/>
              </a:solidFill>
              <a:effectLst>
                <a:outerShdw blurRad="55000" dist="50800" dir="5400000" algn="tl">
                  <a:srgbClr val="000000">
                    <a:alpha val="33000"/>
                  </a:srgbClr>
                </a:outerShdw>
              </a:effectLst>
            </a:endParaRPr>
          </a:p>
        </p:txBody>
      </p:sp>
      <p:sp>
        <p:nvSpPr>
          <p:cNvPr id="29" name="Rectangle 28"/>
          <p:cNvSpPr/>
          <p:nvPr/>
        </p:nvSpPr>
        <p:spPr>
          <a:xfrm>
            <a:off x="3714931" y="1854056"/>
            <a:ext cx="117692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300"/>
              </a:spcAft>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Gomer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ctangle 29"/>
          <p:cNvSpPr/>
          <p:nvPr/>
        </p:nvSpPr>
        <p:spPr>
          <a:xfrm>
            <a:off x="5486400" y="1676400"/>
            <a:ext cx="1172116" cy="36933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Meshech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Rectangle 30"/>
          <p:cNvSpPr/>
          <p:nvPr/>
        </p:nvSpPr>
        <p:spPr>
          <a:xfrm>
            <a:off x="6248399" y="4275021"/>
            <a:ext cx="2765501" cy="746358"/>
          </a:xfrm>
          <a:prstGeom prst="rect">
            <a:avLst/>
          </a:prstGeom>
          <a:noFill/>
        </p:spPr>
        <p:txBody>
          <a:bodyPr wrap="none" lIns="91440" tIns="45720" rIns="91440" bIns="45720">
            <a:spAutoFit/>
          </a:bodyPr>
          <a:lstStyle/>
          <a:p>
            <a:pPr algn="ctr">
              <a:spcAft>
                <a:spcPts val="300"/>
              </a:spcAft>
            </a:pPr>
            <a:r>
              <a:rPr lang="en-US"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Sheba and </a:t>
            </a:r>
            <a:r>
              <a:rPr lang="en-US" sz="2400"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Dedan</a:t>
            </a:r>
            <a:endParaRPr lang="en-US"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spcAft>
                <a:spcPts val="300"/>
              </a:spcAft>
            </a:pPr>
            <a:r>
              <a:rPr lang="en-US" sz="16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Southern Arabia</a:t>
            </a:r>
          </a:p>
        </p:txBody>
      </p:sp>
      <p:sp>
        <p:nvSpPr>
          <p:cNvPr id="32" name="Rectangle 31"/>
          <p:cNvSpPr/>
          <p:nvPr/>
        </p:nvSpPr>
        <p:spPr>
          <a:xfrm>
            <a:off x="0" y="142835"/>
            <a:ext cx="2096215" cy="561692"/>
          </a:xfrm>
          <a:prstGeom prst="rect">
            <a:avLst/>
          </a:prstGeom>
          <a:noFill/>
        </p:spPr>
        <p:txBody>
          <a:bodyPr wrap="none" lIns="91440" tIns="45720" rIns="91440" bIns="45720">
            <a:spAutoFit/>
          </a:bodyPr>
          <a:lstStyle/>
          <a:p>
            <a:pPr algn="ctr">
              <a:spcAft>
                <a:spcPts val="300"/>
              </a:spcAft>
            </a:pPr>
            <a:r>
              <a:rPr lang="en-US" sz="16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Young lions thereof</a:t>
            </a:r>
          </a:p>
          <a:p>
            <a:pPr algn="ctr">
              <a:spcAft>
                <a:spcPts val="300"/>
              </a:spcAft>
            </a:pPr>
            <a:r>
              <a:rPr lang="en-US" sz="12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British Commonwealth</a:t>
            </a:r>
          </a:p>
        </p:txBody>
      </p:sp>
      <p:sp>
        <p:nvSpPr>
          <p:cNvPr id="33" name="Rectangle 32"/>
          <p:cNvSpPr/>
          <p:nvPr/>
        </p:nvSpPr>
        <p:spPr>
          <a:xfrm>
            <a:off x="866775" y="1767245"/>
            <a:ext cx="1547411" cy="746358"/>
          </a:xfrm>
          <a:prstGeom prst="rect">
            <a:avLst/>
          </a:prstGeom>
          <a:noFill/>
        </p:spPr>
        <p:txBody>
          <a:bodyPr wrap="none" lIns="91440" tIns="45720" rIns="91440" bIns="45720">
            <a:spAutoFit/>
          </a:bodyPr>
          <a:lstStyle/>
          <a:p>
            <a:pPr>
              <a:spcAft>
                <a:spcPts val="300"/>
              </a:spcAft>
            </a:pPr>
            <a:r>
              <a:rPr lang="en-US" sz="20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Merchants</a:t>
            </a:r>
          </a:p>
          <a:p>
            <a:pPr>
              <a:spcAft>
                <a:spcPts val="300"/>
              </a:spcAft>
            </a:pPr>
            <a:r>
              <a:rPr lang="en-US" sz="20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a:t>
            </a:r>
            <a:r>
              <a:rPr lang="en-US" sz="2000"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Tarshish</a:t>
            </a:r>
            <a:endParaRPr lang="en-US" sz="16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Rectangle 18">
            <a:extLst>
              <a:ext uri="{FF2B5EF4-FFF2-40B4-BE49-F238E27FC236}">
                <a16:creationId xmlns:a16="http://schemas.microsoft.com/office/drawing/2014/main" id="{E6D43DA3-3A40-4870-AC40-0F08CAFDCC83}"/>
              </a:ext>
            </a:extLst>
          </p:cNvPr>
          <p:cNvSpPr/>
          <p:nvPr/>
        </p:nvSpPr>
        <p:spPr>
          <a:xfrm>
            <a:off x="7644168" y="2350819"/>
            <a:ext cx="1620957" cy="80021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Magog</a:t>
            </a:r>
          </a:p>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(land of Gog)</a:t>
            </a:r>
          </a:p>
        </p:txBody>
      </p:sp>
      <p:sp>
        <p:nvSpPr>
          <p:cNvPr id="20" name="Rectangle 19">
            <a:extLst>
              <a:ext uri="{FF2B5EF4-FFF2-40B4-BE49-F238E27FC236}">
                <a16:creationId xmlns:a16="http://schemas.microsoft.com/office/drawing/2014/main" id="{FB478772-41A1-4216-B47D-28323699DDC7}"/>
              </a:ext>
            </a:extLst>
          </p:cNvPr>
          <p:cNvSpPr/>
          <p:nvPr/>
        </p:nvSpPr>
        <p:spPr>
          <a:xfrm>
            <a:off x="5905396" y="2474463"/>
            <a:ext cx="90281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Multiplication Sign 1">
            <a:extLst>
              <a:ext uri="{FF2B5EF4-FFF2-40B4-BE49-F238E27FC236}">
                <a16:creationId xmlns:a16="http://schemas.microsoft.com/office/drawing/2014/main" id="{ED3F3792-B25F-4C12-B48C-9CB070ED87DB}"/>
              </a:ext>
            </a:extLst>
          </p:cNvPr>
          <p:cNvSpPr/>
          <p:nvPr/>
        </p:nvSpPr>
        <p:spPr>
          <a:xfrm>
            <a:off x="4724400" y="-76200"/>
            <a:ext cx="2191883" cy="167429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331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p:cTn id="98" dur="500" fill="hold"/>
                                        <p:tgtEl>
                                          <p:spTgt spid="27"/>
                                        </p:tgtEl>
                                        <p:attrNameLst>
                                          <p:attrName>ppt_w</p:attrName>
                                        </p:attrNameLst>
                                      </p:cBhvr>
                                      <p:tavLst>
                                        <p:tav tm="0">
                                          <p:val>
                                            <p:fltVal val="0"/>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animEffect transition="in" filter="fade">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fltVal val="0"/>
                                          </p:val>
                                        </p:tav>
                                        <p:tav tm="100000">
                                          <p:val>
                                            <p:strVal val="#ppt_w"/>
                                          </p:val>
                                        </p:tav>
                                      </p:tavLst>
                                    </p:anim>
                                    <p:anim calcmode="lin" valueType="num">
                                      <p:cBhvr>
                                        <p:cTn id="113" dur="1000" fill="hold"/>
                                        <p:tgtEl>
                                          <p:spTgt spid="31"/>
                                        </p:tgtEl>
                                        <p:attrNameLst>
                                          <p:attrName>ppt_h</p:attrName>
                                        </p:attrNameLst>
                                      </p:cBhvr>
                                      <p:tavLst>
                                        <p:tav tm="0">
                                          <p:val>
                                            <p:fltVal val="0"/>
                                          </p:val>
                                        </p:tav>
                                        <p:tav tm="100000">
                                          <p:val>
                                            <p:strVal val="#ppt_h"/>
                                          </p:val>
                                        </p:tav>
                                      </p:tavLst>
                                    </p:anim>
                                    <p:anim calcmode="lin" valueType="num">
                                      <p:cBhvr>
                                        <p:cTn id="114" dur="1000" fill="hold"/>
                                        <p:tgtEl>
                                          <p:spTgt spid="31"/>
                                        </p:tgtEl>
                                        <p:attrNameLst>
                                          <p:attrName>style.rotation</p:attrName>
                                        </p:attrNameLst>
                                      </p:cBhvr>
                                      <p:tavLst>
                                        <p:tav tm="0">
                                          <p:val>
                                            <p:fltVal val="90"/>
                                          </p:val>
                                        </p:tav>
                                        <p:tav tm="100000">
                                          <p:val>
                                            <p:fltVal val="0"/>
                                          </p:val>
                                        </p:tav>
                                      </p:tavLst>
                                    </p:anim>
                                    <p:animEffect transition="in" filter="fade">
                                      <p:cBhvr>
                                        <p:cTn id="115" dur="1000"/>
                                        <p:tgtEl>
                                          <p:spTgt spid="31"/>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1000" fill="hold"/>
                                        <p:tgtEl>
                                          <p:spTgt spid="32"/>
                                        </p:tgtEl>
                                        <p:attrNameLst>
                                          <p:attrName>ppt_w</p:attrName>
                                        </p:attrNameLst>
                                      </p:cBhvr>
                                      <p:tavLst>
                                        <p:tav tm="0">
                                          <p:val>
                                            <p:fltVal val="0"/>
                                          </p:val>
                                        </p:tav>
                                        <p:tav tm="100000">
                                          <p:val>
                                            <p:strVal val="#ppt_w"/>
                                          </p:val>
                                        </p:tav>
                                      </p:tavLst>
                                    </p:anim>
                                    <p:anim calcmode="lin" valueType="num">
                                      <p:cBhvr>
                                        <p:cTn id="119" dur="1000" fill="hold"/>
                                        <p:tgtEl>
                                          <p:spTgt spid="32"/>
                                        </p:tgtEl>
                                        <p:attrNameLst>
                                          <p:attrName>ppt_h</p:attrName>
                                        </p:attrNameLst>
                                      </p:cBhvr>
                                      <p:tavLst>
                                        <p:tav tm="0">
                                          <p:val>
                                            <p:fltVal val="0"/>
                                          </p:val>
                                        </p:tav>
                                        <p:tav tm="100000">
                                          <p:val>
                                            <p:strVal val="#ppt_h"/>
                                          </p:val>
                                        </p:tav>
                                      </p:tavLst>
                                    </p:anim>
                                    <p:anim calcmode="lin" valueType="num">
                                      <p:cBhvr>
                                        <p:cTn id="120" dur="1000" fill="hold"/>
                                        <p:tgtEl>
                                          <p:spTgt spid="32"/>
                                        </p:tgtEl>
                                        <p:attrNameLst>
                                          <p:attrName>style.rotation</p:attrName>
                                        </p:attrNameLst>
                                      </p:cBhvr>
                                      <p:tavLst>
                                        <p:tav tm="0">
                                          <p:val>
                                            <p:fltVal val="90"/>
                                          </p:val>
                                        </p:tav>
                                        <p:tav tm="100000">
                                          <p:val>
                                            <p:fltVal val="0"/>
                                          </p:val>
                                        </p:tav>
                                      </p:tavLst>
                                    </p:anim>
                                    <p:animEffect transition="in" filter="fade">
                                      <p:cBhvr>
                                        <p:cTn id="121" dur="1000"/>
                                        <p:tgtEl>
                                          <p:spTgt spid="32"/>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P spid="24" grpId="0"/>
      <p:bldP spid="25" grpId="0"/>
      <p:bldP spid="26" grpId="0"/>
      <p:bldP spid="27" grpId="0"/>
      <p:bldP spid="28" grpId="0"/>
      <p:bldP spid="29" grpId="0"/>
      <p:bldP spid="30" grpId="0"/>
      <p:bldP spid="31" grpId="0"/>
      <p:bldP spid="32" grpId="0"/>
      <p:bldP spid="33" grpId="0"/>
      <p:bldP spid="19" grpId="0"/>
      <p:bldP spid="2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38 and 39</a:t>
            </a:r>
          </a:p>
          <a:p>
            <a:pPr algn="ctr" eaLnBrk="1" hangingPunct="1"/>
            <a:r>
              <a:rPr lang="en-US" sz="2800" b="1" dirty="0">
                <a:latin typeface="Calibri" pitchFamily="34" charset="0"/>
              </a:rPr>
              <a:t>Psalm 83 and Daniel 11:40-45</a:t>
            </a:r>
          </a:p>
          <a:p>
            <a:pPr algn="ctr" eaLnBrk="1" hangingPunct="1"/>
            <a:r>
              <a:rPr lang="en-US" sz="4400" b="1" dirty="0">
                <a:latin typeface="Calibri" pitchFamily="34" charset="0"/>
              </a:rPr>
              <a:t>When?</a:t>
            </a:r>
          </a:p>
        </p:txBody>
      </p:sp>
      <p:sp>
        <p:nvSpPr>
          <p:cNvPr id="13" name="Rectangle 12"/>
          <p:cNvSpPr>
            <a:spLocks noChangeArrowheads="1"/>
          </p:cNvSpPr>
          <p:nvPr/>
        </p:nvSpPr>
        <p:spPr bwMode="auto">
          <a:xfrm>
            <a:off x="304800" y="1905000"/>
            <a:ext cx="8534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pPr>
            <a:r>
              <a:rPr lang="en-US" sz="3000" b="1" dirty="0"/>
              <a:t>Battle of Gog and Magog takes place in the Tribulation making a way for the Anti-Christ to become the World power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1752600"/>
            <a:ext cx="9172575" cy="2842793"/>
          </a:xfrm>
          <a:prstGeom prst="rect">
            <a:avLst/>
          </a:prstGeom>
        </p:spPr>
      </p:pic>
      <p:cxnSp>
        <p:nvCxnSpPr>
          <p:cNvPr id="5" name="Straight Arrow Connector 4"/>
          <p:cNvCxnSpPr/>
          <p:nvPr/>
        </p:nvCxnSpPr>
        <p:spPr>
          <a:xfrm>
            <a:off x="2438400" y="2743200"/>
            <a:ext cx="8382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20702747">
            <a:off x="323322" y="2267973"/>
            <a:ext cx="336181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Gog and </a:t>
            </a:r>
            <a:r>
              <a:rPr lang="en-US" sz="32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Magog</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990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95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NUCLEAR WAR</a:t>
            </a:r>
            <a:endParaRPr lang="en-US" sz="2800" b="1" dirty="0">
              <a:latin typeface="Calibri" pitchFamily="34" charset="0"/>
            </a:endParaRPr>
          </a:p>
        </p:txBody>
      </p:sp>
      <p:sp>
        <p:nvSpPr>
          <p:cNvPr id="13" name="Rectangle 12"/>
          <p:cNvSpPr>
            <a:spLocks noChangeArrowheads="1"/>
          </p:cNvSpPr>
          <p:nvPr/>
        </p:nvSpPr>
        <p:spPr bwMode="auto">
          <a:xfrm>
            <a:off x="152400" y="914400"/>
            <a:ext cx="8839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350" b="1" u="sng" dirty="0">
                <a:solidFill>
                  <a:srgbClr val="C00000"/>
                </a:solidFill>
              </a:rPr>
              <a:t>Ezekiel 38:22-23</a:t>
            </a:r>
            <a:r>
              <a:rPr lang="en-US" sz="2350" dirty="0"/>
              <a:t>  </a:t>
            </a:r>
            <a:r>
              <a:rPr lang="en-US" sz="2350" b="1" dirty="0"/>
              <a:t>And I will plead against him with pestilence and with blood; and I will </a:t>
            </a:r>
            <a:r>
              <a:rPr lang="en-US" sz="2350" b="1" dirty="0">
                <a:solidFill>
                  <a:srgbClr val="FF0000"/>
                </a:solidFill>
              </a:rPr>
              <a:t>rain upon him</a:t>
            </a:r>
            <a:r>
              <a:rPr lang="en-US" sz="2350" b="1" dirty="0"/>
              <a:t>, and upon his bands, and upon the many people that </a:t>
            </a:r>
            <a:r>
              <a:rPr lang="en-US" sz="2350" b="1" i="1" dirty="0"/>
              <a:t>are</a:t>
            </a:r>
            <a:r>
              <a:rPr lang="en-US" sz="2350" b="1" dirty="0"/>
              <a:t> with him, an overflowing rain, and </a:t>
            </a:r>
            <a:r>
              <a:rPr lang="en-US" sz="2350" b="1" dirty="0">
                <a:solidFill>
                  <a:srgbClr val="FF0000"/>
                </a:solidFill>
              </a:rPr>
              <a:t>great hailstones, fire, and brimstone</a:t>
            </a:r>
            <a:r>
              <a:rPr lang="en-US" sz="2350" b="1" dirty="0"/>
              <a:t>. </a:t>
            </a:r>
          </a:p>
          <a:p>
            <a:pPr marL="342900" indent="-342900">
              <a:buAutoNum type="arabicPlain" startAt="23"/>
            </a:pPr>
            <a:r>
              <a:rPr lang="en-US" sz="2350" b="1" dirty="0"/>
              <a:t> Thus will I magnify myself, and sanctify myself; and I</a:t>
            </a:r>
          </a:p>
          <a:p>
            <a:r>
              <a:rPr lang="en-US" sz="2350" b="1" dirty="0"/>
              <a:t>will be known in the eyes of many nations, and they shall know that I </a:t>
            </a:r>
            <a:r>
              <a:rPr lang="en-US" sz="2350" b="1" i="1" dirty="0"/>
              <a:t>am</a:t>
            </a:r>
            <a:r>
              <a:rPr lang="en-US" sz="2350" b="1" dirty="0"/>
              <a:t> the LORD. </a:t>
            </a:r>
          </a:p>
          <a:p>
            <a:r>
              <a:rPr lang="en-US" sz="2350" b="1" u="sng" dirty="0">
                <a:solidFill>
                  <a:srgbClr val="C00000"/>
                </a:solidFill>
              </a:rPr>
              <a:t>Zechariah 14:11-12</a:t>
            </a:r>
            <a:r>
              <a:rPr lang="en-US" sz="2350" dirty="0"/>
              <a:t>  </a:t>
            </a:r>
            <a:r>
              <a:rPr lang="en-US" sz="2350" b="1" dirty="0"/>
              <a:t>And </a:t>
            </a:r>
            <a:r>
              <a:rPr lang="en-US" sz="2350" b="1" i="1" dirty="0"/>
              <a:t>men</a:t>
            </a:r>
            <a:r>
              <a:rPr lang="en-US" sz="2350" b="1" dirty="0"/>
              <a:t> shall dwell in it, and there shall be no more utter destruction; but Jerusalem shall be safely inhabited. </a:t>
            </a:r>
          </a:p>
          <a:p>
            <a:r>
              <a:rPr lang="en-US" sz="2350" b="1" dirty="0"/>
              <a:t>12  And this shall be </a:t>
            </a:r>
            <a:r>
              <a:rPr lang="en-US" sz="2350" b="1" dirty="0">
                <a:solidFill>
                  <a:srgbClr val="FF0000"/>
                </a:solidFill>
              </a:rPr>
              <a:t>the plague</a:t>
            </a:r>
            <a:r>
              <a:rPr lang="en-US" sz="2350" b="1" dirty="0"/>
              <a:t> wherewith the LORD will smite all the people that have fought against Jerusalem; </a:t>
            </a:r>
            <a:r>
              <a:rPr lang="en-US" sz="2350" b="1" dirty="0">
                <a:solidFill>
                  <a:srgbClr val="003300"/>
                </a:solidFill>
              </a:rPr>
              <a:t>Their flesh shall consume away while they stand upon their feet, and their eyes shall consume away in their holes, and their tongue shall consume away in their mouth. </a:t>
            </a:r>
          </a:p>
        </p:txBody>
      </p:sp>
      <p:pic>
        <p:nvPicPr>
          <p:cNvPr id="7" name="Picture 9" descr="abomb2"/>
          <p:cNvPicPr>
            <a:picLocks noChangeAspect="1" noChangeArrowheads="1"/>
          </p:cNvPicPr>
          <p:nvPr/>
        </p:nvPicPr>
        <p:blipFill>
          <a:blip r:embed="rId3">
            <a:clrChange>
              <a:clrFrom>
                <a:srgbClr val="000100"/>
              </a:clrFrom>
              <a:clrTo>
                <a:srgbClr val="000100">
                  <a:alpha val="0"/>
                </a:srgbClr>
              </a:clrTo>
            </a:clrChange>
            <a:extLst>
              <a:ext uri="{28A0092B-C50C-407E-A947-70E740481C1C}">
                <a14:useLocalDpi xmlns:a14="http://schemas.microsoft.com/office/drawing/2010/main" val="0"/>
              </a:ext>
            </a:extLst>
          </a:blip>
          <a:srcRect/>
          <a:stretch>
            <a:fillRect/>
          </a:stretch>
        </p:blipFill>
        <p:spPr bwMode="auto">
          <a:xfrm>
            <a:off x="2057400" y="76200"/>
            <a:ext cx="547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abomb2"/>
          <p:cNvPicPr>
            <a:picLocks noChangeAspect="1" noChangeArrowheads="1"/>
          </p:cNvPicPr>
          <p:nvPr/>
        </p:nvPicPr>
        <p:blipFill>
          <a:blip r:embed="rId3">
            <a:clrChange>
              <a:clrFrom>
                <a:srgbClr val="000100"/>
              </a:clrFrom>
              <a:clrTo>
                <a:srgbClr val="000100">
                  <a:alpha val="0"/>
                </a:srgbClr>
              </a:clrTo>
            </a:clrChange>
            <a:extLst>
              <a:ext uri="{28A0092B-C50C-407E-A947-70E740481C1C}">
                <a14:useLocalDpi xmlns:a14="http://schemas.microsoft.com/office/drawing/2010/main" val="0"/>
              </a:ext>
            </a:extLst>
          </a:blip>
          <a:srcRect/>
          <a:stretch>
            <a:fillRect/>
          </a:stretch>
        </p:blipFill>
        <p:spPr bwMode="auto">
          <a:xfrm>
            <a:off x="6553200" y="76200"/>
            <a:ext cx="547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1" y="601266"/>
            <a:ext cx="9144000" cy="6229978"/>
          </a:xfrm>
          <a:prstGeom prst="rect">
            <a:avLst/>
          </a:prstGeom>
        </p:spPr>
      </p:pic>
    </p:spTree>
    <p:extLst>
      <p:ext uri="{BB962C8B-B14F-4D97-AF65-F5344CB8AC3E}">
        <p14:creationId xmlns:p14="http://schemas.microsoft.com/office/powerpoint/2010/main" val="7105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9525"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b="1" dirty="0">
                <a:latin typeface="Calibri" pitchFamily="34" charset="0"/>
              </a:rPr>
              <a:t>WHAT TO DO?</a:t>
            </a:r>
          </a:p>
        </p:txBody>
      </p:sp>
      <p:sp>
        <p:nvSpPr>
          <p:cNvPr id="13" name="Rectangle 12"/>
          <p:cNvSpPr>
            <a:spLocks noChangeArrowheads="1"/>
          </p:cNvSpPr>
          <p:nvPr/>
        </p:nvSpPr>
        <p:spPr bwMode="auto">
          <a:xfrm>
            <a:off x="304800" y="914400"/>
            <a:ext cx="8534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b="1" u="sng" dirty="0">
                <a:solidFill>
                  <a:srgbClr val="C00000"/>
                </a:solidFill>
              </a:rPr>
              <a:t>Luke 21:20</a:t>
            </a:r>
            <a:r>
              <a:rPr lang="en-US" sz="3200" dirty="0"/>
              <a:t>  </a:t>
            </a:r>
            <a:r>
              <a:rPr lang="en-US" sz="3200" i="1" dirty="0"/>
              <a:t>And when ye shall see </a:t>
            </a:r>
            <a:r>
              <a:rPr lang="en-US" sz="3200" b="1" i="1" dirty="0"/>
              <a:t>Jerusalem compassed with armies,</a:t>
            </a:r>
            <a:r>
              <a:rPr lang="en-US" sz="3200" i="1" dirty="0"/>
              <a:t> then know that the desolation thereof is nigh</a:t>
            </a:r>
          </a:p>
          <a:p>
            <a:r>
              <a:rPr lang="en-US" sz="3200" b="1" u="sng" dirty="0">
                <a:solidFill>
                  <a:srgbClr val="C00000"/>
                </a:solidFill>
              </a:rPr>
              <a:t>2 Peter 3:11-12</a:t>
            </a:r>
            <a:r>
              <a:rPr lang="en-US" sz="3200" dirty="0"/>
              <a:t>  </a:t>
            </a:r>
            <a:r>
              <a:rPr lang="en-US" sz="3200" i="1" dirty="0"/>
              <a:t>Seeing then that all these things shall be dissolved, what manner of persons ought ye to be in all holy conversation and godliness, </a:t>
            </a:r>
          </a:p>
          <a:p>
            <a:r>
              <a:rPr lang="en-US" sz="3200" i="1" dirty="0"/>
              <a:t>12  Looking for and hasting unto the coming of the day of God, wherein the heavens being on fire shall be dissolved, and the elements shall melt with fervent heat?</a:t>
            </a:r>
          </a:p>
        </p:txBody>
      </p:sp>
    </p:spTree>
    <p:extLst>
      <p:ext uri="{BB962C8B-B14F-4D97-AF65-F5344CB8AC3E}">
        <p14:creationId xmlns:p14="http://schemas.microsoft.com/office/powerpoint/2010/main" val="345457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sunset in the background&#10;&#10;Description automatically generated">
            <a:extLst>
              <a:ext uri="{FF2B5EF4-FFF2-40B4-BE49-F238E27FC236}">
                <a16:creationId xmlns:a16="http://schemas.microsoft.com/office/drawing/2014/main" id="{F18286B1-95CB-4994-B42A-81AD445D6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4660"/>
            <a:ext cx="9146680" cy="4573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pPr eaLnBrk="1" hangingPunct="1"/>
            <a:r>
              <a:rPr lang="en-US" b="1"/>
              <a:t>Middle East Prophecy Texts</a:t>
            </a:r>
          </a:p>
        </p:txBody>
      </p:sp>
      <p:sp>
        <p:nvSpPr>
          <p:cNvPr id="5123" name="Content Placeholder 2"/>
          <p:cNvSpPr>
            <a:spLocks noGrp="1"/>
          </p:cNvSpPr>
          <p:nvPr>
            <p:ph idx="1"/>
          </p:nvPr>
        </p:nvSpPr>
        <p:spPr>
          <a:xfrm>
            <a:off x="152400" y="1371600"/>
            <a:ext cx="8763000" cy="4754563"/>
          </a:xfrm>
        </p:spPr>
        <p:txBody>
          <a:bodyPr/>
          <a:lstStyle/>
          <a:p>
            <a:pPr eaLnBrk="1" hangingPunct="1"/>
            <a:r>
              <a:rPr lang="en-US" b="1" dirty="0"/>
              <a:t>Psalm 83</a:t>
            </a:r>
            <a:r>
              <a:rPr lang="en-US" dirty="0"/>
              <a:t> – Nations coming against Israel</a:t>
            </a:r>
          </a:p>
          <a:p>
            <a:pPr eaLnBrk="1" hangingPunct="1"/>
            <a:r>
              <a:rPr lang="en-US" b="1" dirty="0"/>
              <a:t>Isaiah 17</a:t>
            </a:r>
            <a:r>
              <a:rPr lang="en-US" dirty="0"/>
              <a:t> – Destruction of Damascus (Syria)</a:t>
            </a:r>
          </a:p>
          <a:p>
            <a:pPr eaLnBrk="1" hangingPunct="1"/>
            <a:r>
              <a:rPr lang="en-US" b="1" dirty="0"/>
              <a:t>Daniel 11:40-45 </a:t>
            </a:r>
            <a:r>
              <a:rPr lang="en-US" dirty="0"/>
              <a:t>– Kings of North and South</a:t>
            </a:r>
          </a:p>
          <a:p>
            <a:pPr eaLnBrk="1" hangingPunct="1"/>
            <a:r>
              <a:rPr lang="en-US" b="1" dirty="0"/>
              <a:t>Ezekiel 25 and 35</a:t>
            </a:r>
            <a:r>
              <a:rPr lang="en-US" dirty="0"/>
              <a:t> – Destruction of Edom (Esau)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4150"/>
            <a:ext cx="95186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4" fill="hold" nodeType="clickEffect">
                                  <p:stCondLst>
                                    <p:cond delay="0"/>
                                  </p:stCondLst>
                                  <p:childTnLst>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xit" presetSubtype="32" fill="hold" nodeType="clickEffect">
                                  <p:stCondLst>
                                    <p:cond delay="0"/>
                                  </p:stCondLst>
                                  <p:childTnLst>
                                    <p:animEffect transition="out" filter="circle(out)">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xit" presetSubtype="0" fill="hold" nodeType="clickEffect">
                                  <p:stCondLst>
                                    <p:cond delay="0"/>
                                  </p:stCondLst>
                                  <p:childTnLst>
                                    <p:anim calcmode="lin" valueType="num">
                                      <p:cBhvr>
                                        <p:cTn id="38" dur="1000"/>
                                        <p:tgtEl>
                                          <p:spTgt spid="4"/>
                                        </p:tgtEl>
                                        <p:attrNameLst>
                                          <p:attrName>ppt_w</p:attrName>
                                        </p:attrNameLst>
                                      </p:cBhvr>
                                      <p:tavLst>
                                        <p:tav tm="0">
                                          <p:val>
                                            <p:strVal val="ppt_w"/>
                                          </p:val>
                                        </p:tav>
                                        <p:tav tm="100000">
                                          <p:val>
                                            <p:fltVal val="0"/>
                                          </p:val>
                                        </p:tav>
                                      </p:tavLst>
                                    </p:anim>
                                    <p:anim calcmode="lin" valueType="num">
                                      <p:cBhvr>
                                        <p:cTn id="39" dur="1000"/>
                                        <p:tgtEl>
                                          <p:spTgt spid="4"/>
                                        </p:tgtEl>
                                        <p:attrNameLst>
                                          <p:attrName>ppt_h</p:attrName>
                                        </p:attrNameLst>
                                      </p:cBhvr>
                                      <p:tavLst>
                                        <p:tav tm="0">
                                          <p:val>
                                            <p:strVal val="ppt_h"/>
                                          </p:val>
                                        </p:tav>
                                        <p:tav tm="100000">
                                          <p:val>
                                            <p:fltVal val="0"/>
                                          </p:val>
                                        </p:tav>
                                      </p:tavLst>
                                    </p:anim>
                                    <p:anim calcmode="lin" valueType="num">
                                      <p:cBhvr>
                                        <p:cTn id="40" dur="1000"/>
                                        <p:tgtEl>
                                          <p:spTgt spid="4"/>
                                        </p:tgtEl>
                                        <p:attrNameLst>
                                          <p:attrName>style.rotation</p:attrName>
                                        </p:attrNameLst>
                                      </p:cBhvr>
                                      <p:tavLst>
                                        <p:tav tm="0">
                                          <p:val>
                                            <p:fltVal val="0"/>
                                          </p:val>
                                        </p:tav>
                                        <p:tav tm="100000">
                                          <p:val>
                                            <p:fltVal val="90"/>
                                          </p:val>
                                        </p:tav>
                                      </p:tavLst>
                                    </p:anim>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History of the Arab Nations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05400" y="457200"/>
            <a:ext cx="390366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34938" y="3124200"/>
            <a:ext cx="3997325"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343400" y="2286000"/>
            <a:ext cx="4665663"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300913" y="1143000"/>
            <a:ext cx="1693862"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xit" presetSubtype="32" fill="hold" grpId="1" nodeType="clickEffect">
                                  <p:stCondLst>
                                    <p:cond delay="0"/>
                                  </p:stCondLst>
                                  <p:childTnLst>
                                    <p:animEffect transition="out" filter="circle(out)">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grpId="1"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xit" presetSubtype="0" fill="hold" grpId="1"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b="1"/>
              <a:t>Middle East Prophecy Texts</a:t>
            </a:r>
          </a:p>
        </p:txBody>
      </p:sp>
      <p:sp>
        <p:nvSpPr>
          <p:cNvPr id="7171" name="Content Placeholder 2"/>
          <p:cNvSpPr>
            <a:spLocks noGrp="1"/>
          </p:cNvSpPr>
          <p:nvPr>
            <p:ph idx="1"/>
          </p:nvPr>
        </p:nvSpPr>
        <p:spPr>
          <a:xfrm>
            <a:off x="152400" y="1371600"/>
            <a:ext cx="8763000" cy="4754563"/>
          </a:xfrm>
        </p:spPr>
        <p:txBody>
          <a:bodyPr/>
          <a:lstStyle/>
          <a:p>
            <a:pPr eaLnBrk="1" hangingPunct="1"/>
            <a:r>
              <a:rPr lang="en-US" b="1" dirty="0"/>
              <a:t>Psalm 83</a:t>
            </a:r>
            <a:r>
              <a:rPr lang="en-US" dirty="0"/>
              <a:t> – Nations coming against Israel</a:t>
            </a:r>
          </a:p>
          <a:p>
            <a:pPr eaLnBrk="1" hangingPunct="1"/>
            <a:r>
              <a:rPr lang="en-US" b="1" dirty="0"/>
              <a:t>Isaiah 17</a:t>
            </a:r>
            <a:r>
              <a:rPr lang="en-US" dirty="0"/>
              <a:t> – Destruction of Damascus (Syria)</a:t>
            </a:r>
          </a:p>
          <a:p>
            <a:pPr eaLnBrk="1" hangingPunct="1"/>
            <a:r>
              <a:rPr lang="en-US" b="1" dirty="0"/>
              <a:t>Daniel 11:40-45 </a:t>
            </a:r>
            <a:r>
              <a:rPr lang="en-US" dirty="0"/>
              <a:t>– Kings of North and South</a:t>
            </a:r>
          </a:p>
          <a:p>
            <a:pPr eaLnBrk="1" hangingPunct="1"/>
            <a:r>
              <a:rPr lang="en-US" b="1" dirty="0"/>
              <a:t>Ezekiel 25 and 35</a:t>
            </a:r>
            <a:r>
              <a:rPr lang="en-US" dirty="0"/>
              <a:t> – Destruction of Edom (Esau)</a:t>
            </a:r>
          </a:p>
          <a:p>
            <a:pPr eaLnBrk="1" hangingPunct="1"/>
            <a:r>
              <a:rPr lang="en-US" b="1" dirty="0"/>
              <a:t>Ezekiel 36-37</a:t>
            </a:r>
            <a:r>
              <a:rPr lang="en-US" dirty="0"/>
              <a:t> – Restoration of Israel</a:t>
            </a:r>
          </a:p>
          <a:p>
            <a:r>
              <a:rPr lang="en-US" b="1" dirty="0"/>
              <a:t>Ezekiel 38-39</a:t>
            </a:r>
            <a:r>
              <a:rPr lang="en-US" dirty="0"/>
              <a:t> – a combined Muslim fundamentalist confederacy that might include Russia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1000" b="-1000"/>
          </a:stretch>
        </a:blipFill>
        <a:effectLst/>
      </p:bgPr>
    </p:bg>
    <p:spTree>
      <p:nvGrpSpPr>
        <p:cNvPr id="1" name=""/>
        <p:cNvGrpSpPr/>
        <p:nvPr/>
      </p:nvGrpSpPr>
      <p:grpSpPr>
        <a:xfrm>
          <a:off x="0" y="0"/>
          <a:ext cx="0" cy="0"/>
          <a:chOff x="0" y="0"/>
          <a:chExt cx="0" cy="0"/>
        </a:xfrm>
      </p:grpSpPr>
      <p:sp>
        <p:nvSpPr>
          <p:cNvPr id="8194" name="Title 1"/>
          <p:cNvSpPr txBox="1">
            <a:spLocks/>
          </p:cNvSpPr>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a:latin typeface="Calibri" pitchFamily="34" charset="0"/>
              </a:rPr>
              <a:t>Purpose of Learning Ezekiel 38-39</a:t>
            </a:r>
          </a:p>
        </p:txBody>
      </p:sp>
      <p:sp>
        <p:nvSpPr>
          <p:cNvPr id="8195" name="Content Placeholder 2"/>
          <p:cNvSpPr txBox="1">
            <a:spLocks/>
          </p:cNvSpPr>
          <p:nvPr/>
        </p:nvSpPr>
        <p:spPr bwMode="auto">
          <a:xfrm>
            <a:off x="152400" y="10668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en-US" sz="3200" b="1" dirty="0">
                <a:latin typeface="Calibri" pitchFamily="34" charset="0"/>
              </a:rPr>
              <a:t>Shows destruction of Islam/Muslim military might.</a:t>
            </a:r>
          </a:p>
          <a:p>
            <a:pPr eaLnBrk="1" hangingPunct="1">
              <a:spcBef>
                <a:spcPct val="20000"/>
              </a:spcBef>
              <a:buFont typeface="Arial" charset="0"/>
              <a:buChar char="•"/>
            </a:pPr>
            <a:r>
              <a:rPr lang="en-US" sz="3200" b="1" dirty="0">
                <a:latin typeface="Calibri" pitchFamily="34" charset="0"/>
              </a:rPr>
              <a:t>God is against the Muslim religion and Muslim nations as God destroys their armies when they invade Israel.</a:t>
            </a:r>
          </a:p>
          <a:p>
            <a:pPr eaLnBrk="1" hangingPunct="1">
              <a:spcBef>
                <a:spcPct val="20000"/>
              </a:spcBef>
              <a:buFont typeface="Arial" charset="0"/>
              <a:buChar char="•"/>
            </a:pPr>
            <a:r>
              <a:rPr lang="en-US" sz="3200" b="1" dirty="0">
                <a:latin typeface="Calibri" pitchFamily="34" charset="0"/>
              </a:rPr>
              <a:t>The Bible is proven true as it correctly predicts many aspects of modern world politics.</a:t>
            </a:r>
          </a:p>
          <a:p>
            <a:pPr eaLnBrk="1" hangingPunct="1">
              <a:spcBef>
                <a:spcPct val="20000"/>
              </a:spcBef>
              <a:buFont typeface="Arial" charset="0"/>
              <a:buChar char="•"/>
            </a:pPr>
            <a:r>
              <a:rPr lang="en-US" sz="3200" b="1" dirty="0">
                <a:latin typeface="Calibri" pitchFamily="34" charset="0"/>
              </a:rPr>
              <a:t>The destruction of Muslim nations opens the way the Antichrist to become the major world power in the Tribulation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36</a:t>
            </a:r>
            <a:r>
              <a:rPr lang="en-US" sz="4400" b="1" dirty="0">
                <a:latin typeface="Calibri" pitchFamily="34" charset="0"/>
              </a:rPr>
              <a:t> – God Restoring Israel</a:t>
            </a:r>
          </a:p>
        </p:txBody>
      </p:sp>
      <p:sp>
        <p:nvSpPr>
          <p:cNvPr id="9219" name="Content Placeholder 2"/>
          <p:cNvSpPr txBox="1">
            <a:spLocks/>
          </p:cNvSpPr>
          <p:nvPr/>
        </p:nvSpPr>
        <p:spPr bwMode="auto">
          <a:xfrm>
            <a:off x="152400" y="10668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3200" b="1" dirty="0">
                <a:solidFill>
                  <a:srgbClr val="FF0000"/>
                </a:solidFill>
                <a:latin typeface="Calibri" pitchFamily="34" charset="0"/>
              </a:rPr>
              <a:t>Ezekiel 36:24-38</a:t>
            </a:r>
            <a:r>
              <a:rPr lang="en-US" sz="3200" b="1" dirty="0">
                <a:latin typeface="Calibri" pitchFamily="34" charset="0"/>
              </a:rPr>
              <a:t> - </a:t>
            </a:r>
            <a:r>
              <a:rPr lang="en-US" sz="3200" b="1" dirty="0">
                <a:solidFill>
                  <a:srgbClr val="0000CC"/>
                </a:solidFill>
                <a:latin typeface="Calibri" pitchFamily="34" charset="0"/>
              </a:rPr>
              <a:t>4 steps</a:t>
            </a:r>
          </a:p>
          <a:p>
            <a:pPr marL="0" indent="0" eaLnBrk="1" hangingPunct="1">
              <a:spcBef>
                <a:spcPct val="20000"/>
              </a:spcBef>
            </a:pPr>
            <a:r>
              <a:rPr lang="en-US" sz="4000" b="1" dirty="0"/>
              <a:t>For I will take you from among the heathen, and gather you out of all countries, and will bring you into your own land.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37</a:t>
            </a:r>
            <a:endParaRPr lang="en-US" sz="4400" b="1" dirty="0">
              <a:latin typeface="Calibri" pitchFamily="34" charset="0"/>
            </a:endParaRPr>
          </a:p>
          <a:p>
            <a:pPr algn="ctr" eaLnBrk="1" hangingPunct="1"/>
            <a:r>
              <a:rPr lang="en-US" sz="4400" b="1" dirty="0">
                <a:latin typeface="Calibri" pitchFamily="34" charset="0"/>
              </a:rPr>
              <a:t>Israel’s National Resurrection</a:t>
            </a:r>
          </a:p>
        </p:txBody>
      </p:sp>
      <p:sp>
        <p:nvSpPr>
          <p:cNvPr id="9219" name="Content Placeholder 2"/>
          <p:cNvSpPr txBox="1">
            <a:spLocks/>
          </p:cNvSpPr>
          <p:nvPr/>
        </p:nvSpPr>
        <p:spPr bwMode="auto">
          <a:xfrm>
            <a:off x="152400" y="1219200"/>
            <a:ext cx="8763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u="sng" dirty="0">
                <a:solidFill>
                  <a:srgbClr val="0000CC"/>
                </a:solidFill>
              </a:rPr>
              <a:t>Ezekiel 37:1-4</a:t>
            </a:r>
            <a:r>
              <a:rPr lang="en-US" sz="2400" dirty="0"/>
              <a:t>  The hand of the LORD was upon me, and carried me out in the spirit of the LORD, and set me down in the midst of </a:t>
            </a:r>
            <a:r>
              <a:rPr lang="en-US" sz="2400" b="1" dirty="0"/>
              <a:t>the valley which was full of bones, </a:t>
            </a:r>
          </a:p>
          <a:p>
            <a:r>
              <a:rPr lang="en-US" sz="2400" dirty="0"/>
              <a:t>2  And caused me to pass by them round about: and, behold, there were very many in the open valley; and, lo, they were </a:t>
            </a:r>
            <a:r>
              <a:rPr lang="en-US" sz="2400" b="1" dirty="0"/>
              <a:t>very dry</a:t>
            </a:r>
            <a:r>
              <a:rPr lang="en-US" sz="2400" dirty="0"/>
              <a:t>. </a:t>
            </a:r>
          </a:p>
          <a:p>
            <a:r>
              <a:rPr lang="en-US" sz="2400" dirty="0"/>
              <a:t>3  And he said unto me, Son of man, can these bones live? And I answered, O Lord GOD, thou </a:t>
            </a:r>
            <a:r>
              <a:rPr lang="en-US" sz="2400" dirty="0" err="1"/>
              <a:t>knowest</a:t>
            </a:r>
            <a:r>
              <a:rPr lang="en-US" sz="2400" dirty="0"/>
              <a:t>. </a:t>
            </a:r>
          </a:p>
          <a:p>
            <a:r>
              <a:rPr lang="en-US" sz="2400" dirty="0"/>
              <a:t>4  Again he said unto me, Prophesy upon these bones, and say unto them, </a:t>
            </a:r>
            <a:r>
              <a:rPr lang="en-US" sz="2400" b="1" dirty="0"/>
              <a:t>O ye dry bones, hear the word of the LORD. </a:t>
            </a:r>
          </a:p>
        </p:txBody>
      </p:sp>
    </p:spTree>
    <p:extLst>
      <p:ext uri="{BB962C8B-B14F-4D97-AF65-F5344CB8AC3E}">
        <p14:creationId xmlns:p14="http://schemas.microsoft.com/office/powerpoint/2010/main" val="33536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latin typeface="Calibri" pitchFamily="34" charset="0"/>
              </a:rPr>
              <a:t>Ezekiel 37</a:t>
            </a:r>
            <a:endParaRPr lang="en-US" sz="4400" b="1" dirty="0">
              <a:latin typeface="Calibri" pitchFamily="34" charset="0"/>
            </a:endParaRPr>
          </a:p>
          <a:p>
            <a:pPr algn="ctr" eaLnBrk="1" hangingPunct="1"/>
            <a:r>
              <a:rPr lang="en-US" sz="4400" b="1" dirty="0">
                <a:latin typeface="Calibri" pitchFamily="34" charset="0"/>
              </a:rPr>
              <a:t>Israel’s National Resurrection</a:t>
            </a:r>
          </a:p>
        </p:txBody>
      </p:sp>
      <p:sp>
        <p:nvSpPr>
          <p:cNvPr id="9219" name="Content Placeholder 2"/>
          <p:cNvSpPr txBox="1">
            <a:spLocks/>
          </p:cNvSpPr>
          <p:nvPr/>
        </p:nvSpPr>
        <p:spPr bwMode="auto">
          <a:xfrm>
            <a:off x="152400" y="1219200"/>
            <a:ext cx="876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FF0000"/>
                </a:solidFill>
              </a:rPr>
              <a:t>The Skeleton Stage -</a:t>
            </a:r>
            <a:r>
              <a:rPr lang="en-US" sz="2800" b="1" u="sng" dirty="0">
                <a:solidFill>
                  <a:srgbClr val="0000CC"/>
                </a:solidFill>
              </a:rPr>
              <a:t> </a:t>
            </a:r>
          </a:p>
          <a:p>
            <a:r>
              <a:rPr lang="en-US" sz="2800" b="1" u="sng" dirty="0">
                <a:solidFill>
                  <a:srgbClr val="0000CC"/>
                </a:solidFill>
              </a:rPr>
              <a:t>Ezekiel 37:7</a:t>
            </a:r>
            <a:r>
              <a:rPr lang="en-US" sz="2400" dirty="0"/>
              <a:t>  </a:t>
            </a:r>
            <a:r>
              <a:rPr lang="en-US" sz="2400" b="1" i="1" dirty="0"/>
              <a:t>… </a:t>
            </a:r>
            <a:r>
              <a:rPr lang="en-US" sz="2400" i="1" dirty="0"/>
              <a:t>and as I prophesied, there was a noise, and behold a shaking, and the bones came together, bone to his bone.</a:t>
            </a:r>
          </a:p>
          <a:p>
            <a:endParaRPr lang="en-US" sz="2400" i="1" dirty="0"/>
          </a:p>
          <a:p>
            <a:r>
              <a:rPr lang="en-US" sz="2400" b="1" dirty="0" err="1"/>
              <a:t>Chaim</a:t>
            </a:r>
            <a:r>
              <a:rPr lang="en-US" sz="2400" b="1" dirty="0"/>
              <a:t> </a:t>
            </a:r>
            <a:r>
              <a:rPr lang="en-US" sz="2400" b="1" dirty="0" err="1"/>
              <a:t>Weizman’s</a:t>
            </a:r>
            <a:r>
              <a:rPr lang="en-US" sz="2400" b="1" dirty="0"/>
              <a:t> improved the method of making explosives, thus giving Britain a greater fire power advantage in World War I.</a:t>
            </a:r>
          </a:p>
          <a:p>
            <a:r>
              <a:rPr lang="en-US" sz="2400" b="1" dirty="0"/>
              <a:t>In appreciation the Balfour Declaration in 1917 AD was passed by the British Government promising Palestine as a national home for the Jews.</a:t>
            </a:r>
          </a:p>
        </p:txBody>
      </p:sp>
    </p:spTree>
    <p:extLst>
      <p:ext uri="{BB962C8B-B14F-4D97-AF65-F5344CB8AC3E}">
        <p14:creationId xmlns:p14="http://schemas.microsoft.com/office/powerpoint/2010/main" val="1773724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2199</TotalTime>
  <Words>1365</Words>
  <Application>Microsoft Office PowerPoint</Application>
  <PresentationFormat>On-screen Show (4:3)</PresentationFormat>
  <Paragraphs>143</Paragraphs>
  <Slides>19</Slides>
  <Notes>3</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Office Theme</vt:lpstr>
      <vt:lpstr>1_Office Theme</vt:lpstr>
      <vt:lpstr>PowerPoint Presentation</vt:lpstr>
      <vt:lpstr>PowerPoint Presentation</vt:lpstr>
      <vt:lpstr>Middle East Prophecy Texts</vt:lpstr>
      <vt:lpstr>History of the Arab Nations</vt:lpstr>
      <vt:lpstr>Middle East Prophecy Texts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PowerpointFree.Com</dc:title>
  <dc:creator>PowerpointFree.Com</dc:creator>
  <cp:lastModifiedBy>Gregg Nash</cp:lastModifiedBy>
  <cp:revision>69</cp:revision>
  <dcterms:created xsi:type="dcterms:W3CDTF">2008-10-15T03:51:18Z</dcterms:created>
  <dcterms:modified xsi:type="dcterms:W3CDTF">2020-02-09T21:56:39Z</dcterms:modified>
</cp:coreProperties>
</file>